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13" r:id="rId2"/>
    <p:sldMasterId id="2147483731" r:id="rId3"/>
    <p:sldMasterId id="2147483735" r:id="rId4"/>
  </p:sldMasterIdLst>
  <p:notesMasterIdLst>
    <p:notesMasterId r:id="rId75"/>
  </p:notesMasterIdLst>
  <p:handoutMasterIdLst>
    <p:handoutMasterId r:id="rId76"/>
  </p:handoutMasterIdLst>
  <p:sldIdLst>
    <p:sldId id="1131" r:id="rId5"/>
    <p:sldId id="1133" r:id="rId6"/>
    <p:sldId id="959" r:id="rId7"/>
    <p:sldId id="1120" r:id="rId8"/>
    <p:sldId id="437" r:id="rId9"/>
    <p:sldId id="1183" r:id="rId10"/>
    <p:sldId id="1221" r:id="rId11"/>
    <p:sldId id="805" r:id="rId12"/>
    <p:sldId id="804" r:id="rId13"/>
    <p:sldId id="688" r:id="rId14"/>
    <p:sldId id="1086" r:id="rId15"/>
    <p:sldId id="1132" r:id="rId16"/>
    <p:sldId id="1187" r:id="rId17"/>
    <p:sldId id="1205" r:id="rId18"/>
    <p:sldId id="1333" r:id="rId19"/>
    <p:sldId id="976" r:id="rId20"/>
    <p:sldId id="975" r:id="rId21"/>
    <p:sldId id="1148" r:id="rId22"/>
    <p:sldId id="1152" r:id="rId23"/>
    <p:sldId id="1188" r:id="rId24"/>
    <p:sldId id="1334" r:id="rId25"/>
    <p:sldId id="2955" r:id="rId26"/>
    <p:sldId id="1195" r:id="rId27"/>
    <p:sldId id="1155" r:id="rId28"/>
    <p:sldId id="1157" r:id="rId29"/>
    <p:sldId id="948" r:id="rId30"/>
    <p:sldId id="1196" r:id="rId31"/>
    <p:sldId id="1189" r:id="rId32"/>
    <p:sldId id="2954" r:id="rId33"/>
    <p:sldId id="1159" r:id="rId34"/>
    <p:sldId id="1139" r:id="rId35"/>
    <p:sldId id="1223" r:id="rId36"/>
    <p:sldId id="1160" r:id="rId37"/>
    <p:sldId id="1217" r:id="rId38"/>
    <p:sldId id="267" r:id="rId39"/>
    <p:sldId id="362" r:id="rId40"/>
    <p:sldId id="796" r:id="rId41"/>
    <p:sldId id="811" r:id="rId42"/>
    <p:sldId id="1138" r:id="rId43"/>
    <p:sldId id="1163" r:id="rId44"/>
    <p:sldId id="855" r:id="rId45"/>
    <p:sldId id="1202" r:id="rId46"/>
    <p:sldId id="1167" r:id="rId47"/>
    <p:sldId id="1335" r:id="rId48"/>
    <p:sldId id="1162" r:id="rId49"/>
    <p:sldId id="1164" r:id="rId50"/>
    <p:sldId id="1165" r:id="rId51"/>
    <p:sldId id="626" r:id="rId52"/>
    <p:sldId id="1169" r:id="rId53"/>
    <p:sldId id="729" r:id="rId54"/>
    <p:sldId id="1214" r:id="rId55"/>
    <p:sldId id="1173" r:id="rId56"/>
    <p:sldId id="1174" r:id="rId57"/>
    <p:sldId id="1104" r:id="rId58"/>
    <p:sldId id="1180" r:id="rId59"/>
    <p:sldId id="1170" r:id="rId60"/>
    <p:sldId id="475" r:id="rId61"/>
    <p:sldId id="1141" r:id="rId62"/>
    <p:sldId id="1193" r:id="rId63"/>
    <p:sldId id="1194" r:id="rId64"/>
    <p:sldId id="1204" r:id="rId65"/>
    <p:sldId id="1215" r:id="rId66"/>
    <p:sldId id="1210" r:id="rId67"/>
    <p:sldId id="1140" r:id="rId68"/>
    <p:sldId id="1017" r:id="rId69"/>
    <p:sldId id="943" r:id="rId70"/>
    <p:sldId id="522" r:id="rId71"/>
    <p:sldId id="642" r:id="rId72"/>
    <p:sldId id="1119" r:id="rId73"/>
    <p:sldId id="1145"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4278F"/>
    <a:srgbClr val="007299"/>
    <a:srgbClr val="41762C"/>
    <a:srgbClr val="3A9CD2"/>
    <a:srgbClr val="92278F"/>
    <a:srgbClr val="FF9900"/>
    <a:srgbClr val="D5D9D9"/>
    <a:srgbClr val="E64E23"/>
    <a:srgbClr val="004C67"/>
    <a:srgbClr val="B221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403" autoAdjust="0"/>
    <p:restoredTop sz="73684" autoAdjust="0"/>
  </p:normalViewPr>
  <p:slideViewPr>
    <p:cSldViewPr>
      <p:cViewPr varScale="1">
        <p:scale>
          <a:sx n="84" d="100"/>
          <a:sy n="84" d="100"/>
        </p:scale>
        <p:origin x="1992" y="84"/>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00" d="100"/>
        <a:sy n="100" d="100"/>
      </p:scale>
      <p:origin x="0" y="-222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CAE411-C255-4593-93BB-700DBF9FE69F}" type="doc">
      <dgm:prSet loTypeId="urn:microsoft.com/office/officeart/2005/8/layout/vList5" loCatId="list" qsTypeId="urn:microsoft.com/office/officeart/2005/8/quickstyle/simple1" qsCatId="simple" csTypeId="urn:microsoft.com/office/officeart/2005/8/colors/colorful3" csCatId="colorful" phldr="1"/>
      <dgm:spPr/>
    </dgm:pt>
    <dgm:pt modelId="{AAD85BBF-7918-4342-A84D-C3A414983C16}">
      <dgm:prSet phldrT="[Text]"/>
      <dgm:spPr>
        <a:solidFill>
          <a:srgbClr val="007299"/>
        </a:solidFill>
      </dgm:spPr>
      <dgm:t>
        <a:bodyPr/>
        <a:lstStyle/>
        <a:p>
          <a:r>
            <a:rPr lang="en-US" dirty="0"/>
            <a:t>Username</a:t>
          </a:r>
        </a:p>
      </dgm:t>
    </dgm:pt>
    <dgm:pt modelId="{F1A16B3A-1A9E-4B35-A7B6-5603A70B1FE1}" type="parTrans" cxnId="{983C687A-8CAD-40D2-BAF1-17B752C6D9C0}">
      <dgm:prSet/>
      <dgm:spPr/>
      <dgm:t>
        <a:bodyPr/>
        <a:lstStyle/>
        <a:p>
          <a:endParaRPr lang="en-US"/>
        </a:p>
      </dgm:t>
    </dgm:pt>
    <dgm:pt modelId="{E88DAAFB-5E01-4875-AC98-14261629D718}" type="sibTrans" cxnId="{983C687A-8CAD-40D2-BAF1-17B752C6D9C0}">
      <dgm:prSet/>
      <dgm:spPr/>
      <dgm:t>
        <a:bodyPr/>
        <a:lstStyle/>
        <a:p>
          <a:endParaRPr lang="en-US"/>
        </a:p>
      </dgm:t>
    </dgm:pt>
    <dgm:pt modelId="{7848CF29-068A-446F-9832-74DF468DB4C6}">
      <dgm:prSet phldrT="[Text]"/>
      <dgm:spPr>
        <a:solidFill>
          <a:srgbClr val="92278F"/>
        </a:solidFill>
      </dgm:spPr>
      <dgm:t>
        <a:bodyPr/>
        <a:lstStyle/>
        <a:p>
          <a:r>
            <a:rPr lang="en-US" dirty="0"/>
            <a:t>Password</a:t>
          </a:r>
        </a:p>
      </dgm:t>
    </dgm:pt>
    <dgm:pt modelId="{C2509F6A-4389-4C66-A820-653888B5DD3B}" type="parTrans" cxnId="{BEF0F6B1-1D7C-4302-9009-DB96BF1EC9AD}">
      <dgm:prSet/>
      <dgm:spPr/>
      <dgm:t>
        <a:bodyPr/>
        <a:lstStyle/>
        <a:p>
          <a:endParaRPr lang="en-US"/>
        </a:p>
      </dgm:t>
    </dgm:pt>
    <dgm:pt modelId="{EBF30F1C-4FC4-457D-B639-CC5BF3E5A29F}" type="sibTrans" cxnId="{BEF0F6B1-1D7C-4302-9009-DB96BF1EC9AD}">
      <dgm:prSet/>
      <dgm:spPr/>
      <dgm:t>
        <a:bodyPr/>
        <a:lstStyle/>
        <a:p>
          <a:endParaRPr lang="en-US"/>
        </a:p>
      </dgm:t>
    </dgm:pt>
    <dgm:pt modelId="{C331C23A-6C25-4F20-8A36-977FD6A2862B}">
      <dgm:prSet phldrT="[Text]"/>
      <dgm:spPr>
        <a:solidFill>
          <a:srgbClr val="41762C"/>
        </a:solidFill>
      </dgm:spPr>
      <dgm:t>
        <a:bodyPr/>
        <a:lstStyle/>
        <a:p>
          <a:r>
            <a:rPr lang="en-US" dirty="0"/>
            <a:t>Social Security Number</a:t>
          </a:r>
        </a:p>
      </dgm:t>
    </dgm:pt>
    <dgm:pt modelId="{268F4990-8F88-470E-9F2A-0744111AE56D}" type="parTrans" cxnId="{DC274FF3-BEC9-4C79-89BC-D10D33D82C5E}">
      <dgm:prSet/>
      <dgm:spPr/>
      <dgm:t>
        <a:bodyPr/>
        <a:lstStyle/>
        <a:p>
          <a:endParaRPr lang="en-US"/>
        </a:p>
      </dgm:t>
    </dgm:pt>
    <dgm:pt modelId="{9671C4E6-5799-413B-8A6D-994FDB379E51}" type="sibTrans" cxnId="{DC274FF3-BEC9-4C79-89BC-D10D33D82C5E}">
      <dgm:prSet/>
      <dgm:spPr/>
      <dgm:t>
        <a:bodyPr/>
        <a:lstStyle/>
        <a:p>
          <a:endParaRPr lang="en-US"/>
        </a:p>
      </dgm:t>
    </dgm:pt>
    <dgm:pt modelId="{44781BB3-1F1C-4393-A8DD-0E30F1A32428}">
      <dgm:prSet phldrT="[Text]"/>
      <dgm:spPr>
        <a:solidFill>
          <a:srgbClr val="FF9900"/>
        </a:solidFill>
      </dgm:spPr>
      <dgm:t>
        <a:bodyPr/>
        <a:lstStyle/>
        <a:p>
          <a:r>
            <a:rPr lang="en-US" dirty="0"/>
            <a:t>Email Address</a:t>
          </a:r>
        </a:p>
      </dgm:t>
    </dgm:pt>
    <dgm:pt modelId="{88C7A202-688B-421F-8842-7FD710033E58}" type="parTrans" cxnId="{8EF5CA8D-4E6A-4479-BB57-EB58AE5B4146}">
      <dgm:prSet/>
      <dgm:spPr/>
      <dgm:t>
        <a:bodyPr/>
        <a:lstStyle/>
        <a:p>
          <a:endParaRPr lang="en-US"/>
        </a:p>
      </dgm:t>
    </dgm:pt>
    <dgm:pt modelId="{36018B8D-8880-436D-8BFD-F1A3F4E23D4E}" type="sibTrans" cxnId="{8EF5CA8D-4E6A-4479-BB57-EB58AE5B4146}">
      <dgm:prSet/>
      <dgm:spPr/>
      <dgm:t>
        <a:bodyPr/>
        <a:lstStyle/>
        <a:p>
          <a:endParaRPr lang="en-US"/>
        </a:p>
      </dgm:t>
    </dgm:pt>
    <dgm:pt modelId="{8BF23DC1-0CF7-4D54-B695-C2834FA1103A}">
      <dgm:prSet phldrT="[Text]"/>
      <dgm:spPr>
        <a:solidFill>
          <a:srgbClr val="B22134"/>
        </a:solidFill>
        <a:ln>
          <a:noFill/>
        </a:ln>
      </dgm:spPr>
      <dgm:t>
        <a:bodyPr/>
        <a:lstStyle/>
        <a:p>
          <a:r>
            <a:rPr lang="en-US" dirty="0"/>
            <a:t>Mobile Number</a:t>
          </a:r>
        </a:p>
      </dgm:t>
    </dgm:pt>
    <dgm:pt modelId="{068BB445-D722-4D8F-9FE4-5AC3939A531A}" type="parTrans" cxnId="{B6EB0A06-0B70-4ACA-B128-0D2A76F153BA}">
      <dgm:prSet/>
      <dgm:spPr/>
      <dgm:t>
        <a:bodyPr/>
        <a:lstStyle/>
        <a:p>
          <a:endParaRPr lang="en-US"/>
        </a:p>
      </dgm:t>
    </dgm:pt>
    <dgm:pt modelId="{1078CE4C-2974-4A4F-9B64-6FB1F1CF19D3}" type="sibTrans" cxnId="{B6EB0A06-0B70-4ACA-B128-0D2A76F153BA}">
      <dgm:prSet/>
      <dgm:spPr/>
      <dgm:t>
        <a:bodyPr/>
        <a:lstStyle/>
        <a:p>
          <a:endParaRPr lang="en-US"/>
        </a:p>
      </dgm:t>
    </dgm:pt>
    <dgm:pt modelId="{6EFCFC6D-5171-467B-9369-78ED84F90A33}">
      <dgm:prSet phldrT="[Text]"/>
      <dgm:spPr>
        <a:solidFill>
          <a:srgbClr val="004C67"/>
        </a:solidFill>
      </dgm:spPr>
      <dgm:t>
        <a:bodyPr/>
        <a:lstStyle/>
        <a:p>
          <a:r>
            <a:rPr lang="en-US" dirty="0"/>
            <a:t>Security Questions</a:t>
          </a:r>
        </a:p>
      </dgm:t>
    </dgm:pt>
    <dgm:pt modelId="{42B1A35D-B0F1-4632-B4E8-F8C4735165DA}" type="parTrans" cxnId="{2DEBD269-5282-4154-8C4D-67ECC5D8A7EF}">
      <dgm:prSet/>
      <dgm:spPr/>
      <dgm:t>
        <a:bodyPr/>
        <a:lstStyle/>
        <a:p>
          <a:endParaRPr lang="en-US"/>
        </a:p>
      </dgm:t>
    </dgm:pt>
    <dgm:pt modelId="{709267E0-4A83-4E91-B048-F647CE08641C}" type="sibTrans" cxnId="{2DEBD269-5282-4154-8C4D-67ECC5D8A7EF}">
      <dgm:prSet/>
      <dgm:spPr/>
      <dgm:t>
        <a:bodyPr/>
        <a:lstStyle/>
        <a:p>
          <a:endParaRPr lang="en-US"/>
        </a:p>
      </dgm:t>
    </dgm:pt>
    <dgm:pt modelId="{93D7A937-9A2B-4B65-B139-CF12C5F65602}" type="pres">
      <dgm:prSet presAssocID="{E1CAE411-C255-4593-93BB-700DBF9FE69F}" presName="Name0" presStyleCnt="0">
        <dgm:presLayoutVars>
          <dgm:dir/>
          <dgm:animLvl val="lvl"/>
          <dgm:resizeHandles val="exact"/>
        </dgm:presLayoutVars>
      </dgm:prSet>
      <dgm:spPr/>
    </dgm:pt>
    <dgm:pt modelId="{B3913C19-8F22-45F0-B9E3-C437CEC822CA}" type="pres">
      <dgm:prSet presAssocID="{AAD85BBF-7918-4342-A84D-C3A414983C16}" presName="linNode" presStyleCnt="0"/>
      <dgm:spPr/>
    </dgm:pt>
    <dgm:pt modelId="{45DC1308-535F-46F8-B8BF-A53E8747AA42}" type="pres">
      <dgm:prSet presAssocID="{AAD85BBF-7918-4342-A84D-C3A414983C16}" presName="parentText" presStyleLbl="node1" presStyleIdx="0" presStyleCnt="6" custLinFactNeighborX="-1874" custLinFactNeighborY="-9173">
        <dgm:presLayoutVars>
          <dgm:chMax val="1"/>
          <dgm:bulletEnabled val="1"/>
        </dgm:presLayoutVars>
      </dgm:prSet>
      <dgm:spPr/>
    </dgm:pt>
    <dgm:pt modelId="{BC0FB8EC-5BF8-45BF-B0B7-E2C310DCFCBB}" type="pres">
      <dgm:prSet presAssocID="{E88DAAFB-5E01-4875-AC98-14261629D718}" presName="sp" presStyleCnt="0"/>
      <dgm:spPr/>
    </dgm:pt>
    <dgm:pt modelId="{91790C7A-9348-4D23-A097-7918EF4CF146}" type="pres">
      <dgm:prSet presAssocID="{7848CF29-068A-446F-9832-74DF468DB4C6}" presName="linNode" presStyleCnt="0"/>
      <dgm:spPr/>
    </dgm:pt>
    <dgm:pt modelId="{C83FF743-DB74-40B2-8994-E2B195D588E9}" type="pres">
      <dgm:prSet presAssocID="{7848CF29-068A-446F-9832-74DF468DB4C6}" presName="parentText" presStyleLbl="node1" presStyleIdx="1" presStyleCnt="6">
        <dgm:presLayoutVars>
          <dgm:chMax val="1"/>
          <dgm:bulletEnabled val="1"/>
        </dgm:presLayoutVars>
      </dgm:prSet>
      <dgm:spPr/>
    </dgm:pt>
    <dgm:pt modelId="{7D35CEBE-797C-4E93-8C70-4EBBC072D328}" type="pres">
      <dgm:prSet presAssocID="{EBF30F1C-4FC4-457D-B639-CC5BF3E5A29F}" presName="sp" presStyleCnt="0"/>
      <dgm:spPr/>
    </dgm:pt>
    <dgm:pt modelId="{9CCF0ED8-B138-4257-8D77-6542E40B4E97}" type="pres">
      <dgm:prSet presAssocID="{C331C23A-6C25-4F20-8A36-977FD6A2862B}" presName="linNode" presStyleCnt="0"/>
      <dgm:spPr/>
    </dgm:pt>
    <dgm:pt modelId="{5ABAE2EC-B456-4F55-840B-A916948DFF98}" type="pres">
      <dgm:prSet presAssocID="{C331C23A-6C25-4F20-8A36-977FD6A2862B}" presName="parentText" presStyleLbl="node1" presStyleIdx="2" presStyleCnt="6">
        <dgm:presLayoutVars>
          <dgm:chMax val="1"/>
          <dgm:bulletEnabled val="1"/>
        </dgm:presLayoutVars>
      </dgm:prSet>
      <dgm:spPr/>
    </dgm:pt>
    <dgm:pt modelId="{21FFFF8F-7498-42AC-A400-4729642844FF}" type="pres">
      <dgm:prSet presAssocID="{9671C4E6-5799-413B-8A6D-994FDB379E51}" presName="sp" presStyleCnt="0"/>
      <dgm:spPr/>
    </dgm:pt>
    <dgm:pt modelId="{2A0BF1B1-7550-43C0-B1B7-5B9662164FC2}" type="pres">
      <dgm:prSet presAssocID="{44781BB3-1F1C-4393-A8DD-0E30F1A32428}" presName="linNode" presStyleCnt="0"/>
      <dgm:spPr/>
    </dgm:pt>
    <dgm:pt modelId="{A11E403A-59F4-4CDF-85D2-A5C9F17CA729}" type="pres">
      <dgm:prSet presAssocID="{44781BB3-1F1C-4393-A8DD-0E30F1A32428}" presName="parentText" presStyleLbl="node1" presStyleIdx="3" presStyleCnt="6">
        <dgm:presLayoutVars>
          <dgm:chMax val="1"/>
          <dgm:bulletEnabled val="1"/>
        </dgm:presLayoutVars>
      </dgm:prSet>
      <dgm:spPr/>
    </dgm:pt>
    <dgm:pt modelId="{FEFFF64F-4D3F-45D9-B1CD-EC719C469DC2}" type="pres">
      <dgm:prSet presAssocID="{36018B8D-8880-436D-8BFD-F1A3F4E23D4E}" presName="sp" presStyleCnt="0"/>
      <dgm:spPr/>
    </dgm:pt>
    <dgm:pt modelId="{EA90F2B6-FCD0-477A-9143-A1406E18A620}" type="pres">
      <dgm:prSet presAssocID="{8BF23DC1-0CF7-4D54-B695-C2834FA1103A}" presName="linNode" presStyleCnt="0"/>
      <dgm:spPr/>
    </dgm:pt>
    <dgm:pt modelId="{D01A4EEB-3211-466D-828F-09AB43CFEDBD}" type="pres">
      <dgm:prSet presAssocID="{8BF23DC1-0CF7-4D54-B695-C2834FA1103A}" presName="parentText" presStyleLbl="node1" presStyleIdx="4" presStyleCnt="6">
        <dgm:presLayoutVars>
          <dgm:chMax val="1"/>
          <dgm:bulletEnabled val="1"/>
        </dgm:presLayoutVars>
      </dgm:prSet>
      <dgm:spPr/>
    </dgm:pt>
    <dgm:pt modelId="{FBC7D6F3-42D8-4762-8D22-4FEFAA8510F8}" type="pres">
      <dgm:prSet presAssocID="{1078CE4C-2974-4A4F-9B64-6FB1F1CF19D3}" presName="sp" presStyleCnt="0"/>
      <dgm:spPr/>
    </dgm:pt>
    <dgm:pt modelId="{4E1086AC-1415-4725-AB11-F505E12C2968}" type="pres">
      <dgm:prSet presAssocID="{6EFCFC6D-5171-467B-9369-78ED84F90A33}" presName="linNode" presStyleCnt="0"/>
      <dgm:spPr/>
    </dgm:pt>
    <dgm:pt modelId="{5AE3ACCF-79EC-4C34-B90C-7FE45960D485}" type="pres">
      <dgm:prSet presAssocID="{6EFCFC6D-5171-467B-9369-78ED84F90A33}" presName="parentText" presStyleLbl="node1" presStyleIdx="5" presStyleCnt="6">
        <dgm:presLayoutVars>
          <dgm:chMax val="1"/>
          <dgm:bulletEnabled val="1"/>
        </dgm:presLayoutVars>
      </dgm:prSet>
      <dgm:spPr/>
    </dgm:pt>
  </dgm:ptLst>
  <dgm:cxnLst>
    <dgm:cxn modelId="{B6EB0A06-0B70-4ACA-B128-0D2A76F153BA}" srcId="{E1CAE411-C255-4593-93BB-700DBF9FE69F}" destId="{8BF23DC1-0CF7-4D54-B695-C2834FA1103A}" srcOrd="4" destOrd="0" parTransId="{068BB445-D722-4D8F-9FE4-5AC3939A531A}" sibTransId="{1078CE4C-2974-4A4F-9B64-6FB1F1CF19D3}"/>
    <dgm:cxn modelId="{2DEBD269-5282-4154-8C4D-67ECC5D8A7EF}" srcId="{E1CAE411-C255-4593-93BB-700DBF9FE69F}" destId="{6EFCFC6D-5171-467B-9369-78ED84F90A33}" srcOrd="5" destOrd="0" parTransId="{42B1A35D-B0F1-4632-B4E8-F8C4735165DA}" sibTransId="{709267E0-4A83-4E91-B048-F647CE08641C}"/>
    <dgm:cxn modelId="{9A9B1C6A-358A-4EB8-A011-A14AF5590D35}" type="presOf" srcId="{C331C23A-6C25-4F20-8A36-977FD6A2862B}" destId="{5ABAE2EC-B456-4F55-840B-A916948DFF98}" srcOrd="0" destOrd="0" presId="urn:microsoft.com/office/officeart/2005/8/layout/vList5"/>
    <dgm:cxn modelId="{A1E8BA70-3173-46BD-9C86-DC59F676F7AF}" type="presOf" srcId="{6EFCFC6D-5171-467B-9369-78ED84F90A33}" destId="{5AE3ACCF-79EC-4C34-B90C-7FE45960D485}" srcOrd="0" destOrd="0" presId="urn:microsoft.com/office/officeart/2005/8/layout/vList5"/>
    <dgm:cxn modelId="{983C687A-8CAD-40D2-BAF1-17B752C6D9C0}" srcId="{E1CAE411-C255-4593-93BB-700DBF9FE69F}" destId="{AAD85BBF-7918-4342-A84D-C3A414983C16}" srcOrd="0" destOrd="0" parTransId="{F1A16B3A-1A9E-4B35-A7B6-5603A70B1FE1}" sibTransId="{E88DAAFB-5E01-4875-AC98-14261629D718}"/>
    <dgm:cxn modelId="{05B95A7B-64B0-411B-96BB-8687A0909164}" type="presOf" srcId="{8BF23DC1-0CF7-4D54-B695-C2834FA1103A}" destId="{D01A4EEB-3211-466D-828F-09AB43CFEDBD}" srcOrd="0" destOrd="0" presId="urn:microsoft.com/office/officeart/2005/8/layout/vList5"/>
    <dgm:cxn modelId="{A754BF7B-4C5E-47EE-A9B9-EAC6C719AFA9}" type="presOf" srcId="{44781BB3-1F1C-4393-A8DD-0E30F1A32428}" destId="{A11E403A-59F4-4CDF-85D2-A5C9F17CA729}" srcOrd="0" destOrd="0" presId="urn:microsoft.com/office/officeart/2005/8/layout/vList5"/>
    <dgm:cxn modelId="{B1002F7E-3B67-4914-887B-D3F7FB3A4C7C}" type="presOf" srcId="{7848CF29-068A-446F-9832-74DF468DB4C6}" destId="{C83FF743-DB74-40B2-8994-E2B195D588E9}" srcOrd="0" destOrd="0" presId="urn:microsoft.com/office/officeart/2005/8/layout/vList5"/>
    <dgm:cxn modelId="{8EF5CA8D-4E6A-4479-BB57-EB58AE5B4146}" srcId="{E1CAE411-C255-4593-93BB-700DBF9FE69F}" destId="{44781BB3-1F1C-4393-A8DD-0E30F1A32428}" srcOrd="3" destOrd="0" parTransId="{88C7A202-688B-421F-8842-7FD710033E58}" sibTransId="{36018B8D-8880-436D-8BFD-F1A3F4E23D4E}"/>
    <dgm:cxn modelId="{513D6CA8-2B06-4DD3-A25A-6A3AEBCBC07D}" type="presOf" srcId="{AAD85BBF-7918-4342-A84D-C3A414983C16}" destId="{45DC1308-535F-46F8-B8BF-A53E8747AA42}" srcOrd="0" destOrd="0" presId="urn:microsoft.com/office/officeart/2005/8/layout/vList5"/>
    <dgm:cxn modelId="{BEF0F6B1-1D7C-4302-9009-DB96BF1EC9AD}" srcId="{E1CAE411-C255-4593-93BB-700DBF9FE69F}" destId="{7848CF29-068A-446F-9832-74DF468DB4C6}" srcOrd="1" destOrd="0" parTransId="{C2509F6A-4389-4C66-A820-653888B5DD3B}" sibTransId="{EBF30F1C-4FC4-457D-B639-CC5BF3E5A29F}"/>
    <dgm:cxn modelId="{F15C2BBC-E8E3-46C8-A10E-6CBCB32BF647}" type="presOf" srcId="{E1CAE411-C255-4593-93BB-700DBF9FE69F}" destId="{93D7A937-9A2B-4B65-B139-CF12C5F65602}" srcOrd="0" destOrd="0" presId="urn:microsoft.com/office/officeart/2005/8/layout/vList5"/>
    <dgm:cxn modelId="{DC274FF3-BEC9-4C79-89BC-D10D33D82C5E}" srcId="{E1CAE411-C255-4593-93BB-700DBF9FE69F}" destId="{C331C23A-6C25-4F20-8A36-977FD6A2862B}" srcOrd="2" destOrd="0" parTransId="{268F4990-8F88-470E-9F2A-0744111AE56D}" sibTransId="{9671C4E6-5799-413B-8A6D-994FDB379E51}"/>
    <dgm:cxn modelId="{3EDE3D9E-968F-4AC2-BDD5-64329949D49B}" type="presParOf" srcId="{93D7A937-9A2B-4B65-B139-CF12C5F65602}" destId="{B3913C19-8F22-45F0-B9E3-C437CEC822CA}" srcOrd="0" destOrd="0" presId="urn:microsoft.com/office/officeart/2005/8/layout/vList5"/>
    <dgm:cxn modelId="{DD94B56A-46C5-448F-8C36-A3A3D60C05AF}" type="presParOf" srcId="{B3913C19-8F22-45F0-B9E3-C437CEC822CA}" destId="{45DC1308-535F-46F8-B8BF-A53E8747AA42}" srcOrd="0" destOrd="0" presId="urn:microsoft.com/office/officeart/2005/8/layout/vList5"/>
    <dgm:cxn modelId="{35142860-EF4B-40D0-83B3-DE660DD66415}" type="presParOf" srcId="{93D7A937-9A2B-4B65-B139-CF12C5F65602}" destId="{BC0FB8EC-5BF8-45BF-B0B7-E2C310DCFCBB}" srcOrd="1" destOrd="0" presId="urn:microsoft.com/office/officeart/2005/8/layout/vList5"/>
    <dgm:cxn modelId="{55D96D1D-A990-4DD0-B6A7-A91BEA89A95F}" type="presParOf" srcId="{93D7A937-9A2B-4B65-B139-CF12C5F65602}" destId="{91790C7A-9348-4D23-A097-7918EF4CF146}" srcOrd="2" destOrd="0" presId="urn:microsoft.com/office/officeart/2005/8/layout/vList5"/>
    <dgm:cxn modelId="{AE955281-761F-413D-94B5-4D7056A6AC8A}" type="presParOf" srcId="{91790C7A-9348-4D23-A097-7918EF4CF146}" destId="{C83FF743-DB74-40B2-8994-E2B195D588E9}" srcOrd="0" destOrd="0" presId="urn:microsoft.com/office/officeart/2005/8/layout/vList5"/>
    <dgm:cxn modelId="{18C04924-6E64-44D4-916C-16B3524FDF3C}" type="presParOf" srcId="{93D7A937-9A2B-4B65-B139-CF12C5F65602}" destId="{7D35CEBE-797C-4E93-8C70-4EBBC072D328}" srcOrd="3" destOrd="0" presId="urn:microsoft.com/office/officeart/2005/8/layout/vList5"/>
    <dgm:cxn modelId="{7B0108DA-7C95-42BC-9D87-81A3C60C0D9E}" type="presParOf" srcId="{93D7A937-9A2B-4B65-B139-CF12C5F65602}" destId="{9CCF0ED8-B138-4257-8D77-6542E40B4E97}" srcOrd="4" destOrd="0" presId="urn:microsoft.com/office/officeart/2005/8/layout/vList5"/>
    <dgm:cxn modelId="{4F5ADC63-8CF5-4A47-9CEE-4C3912160E2E}" type="presParOf" srcId="{9CCF0ED8-B138-4257-8D77-6542E40B4E97}" destId="{5ABAE2EC-B456-4F55-840B-A916948DFF98}" srcOrd="0" destOrd="0" presId="urn:microsoft.com/office/officeart/2005/8/layout/vList5"/>
    <dgm:cxn modelId="{678E428E-83A2-4EDC-980D-B6BA32E3BA96}" type="presParOf" srcId="{93D7A937-9A2B-4B65-B139-CF12C5F65602}" destId="{21FFFF8F-7498-42AC-A400-4729642844FF}" srcOrd="5" destOrd="0" presId="urn:microsoft.com/office/officeart/2005/8/layout/vList5"/>
    <dgm:cxn modelId="{F23F172C-3AA9-4DFA-977E-FC9227617CA2}" type="presParOf" srcId="{93D7A937-9A2B-4B65-B139-CF12C5F65602}" destId="{2A0BF1B1-7550-43C0-B1B7-5B9662164FC2}" srcOrd="6" destOrd="0" presId="urn:microsoft.com/office/officeart/2005/8/layout/vList5"/>
    <dgm:cxn modelId="{93C8C382-320D-4759-8FE7-BDDCE93B00FC}" type="presParOf" srcId="{2A0BF1B1-7550-43C0-B1B7-5B9662164FC2}" destId="{A11E403A-59F4-4CDF-85D2-A5C9F17CA729}" srcOrd="0" destOrd="0" presId="urn:microsoft.com/office/officeart/2005/8/layout/vList5"/>
    <dgm:cxn modelId="{5CD040EF-5602-4BEC-90BC-2F53AC742A27}" type="presParOf" srcId="{93D7A937-9A2B-4B65-B139-CF12C5F65602}" destId="{FEFFF64F-4D3F-45D9-B1CD-EC719C469DC2}" srcOrd="7" destOrd="0" presId="urn:microsoft.com/office/officeart/2005/8/layout/vList5"/>
    <dgm:cxn modelId="{181B2BC3-84B1-46A6-8002-434A0389B0AA}" type="presParOf" srcId="{93D7A937-9A2B-4B65-B139-CF12C5F65602}" destId="{EA90F2B6-FCD0-477A-9143-A1406E18A620}" srcOrd="8" destOrd="0" presId="urn:microsoft.com/office/officeart/2005/8/layout/vList5"/>
    <dgm:cxn modelId="{C00AA179-EFAA-4E34-9139-887E9D5B75B0}" type="presParOf" srcId="{EA90F2B6-FCD0-477A-9143-A1406E18A620}" destId="{D01A4EEB-3211-466D-828F-09AB43CFEDBD}" srcOrd="0" destOrd="0" presId="urn:microsoft.com/office/officeart/2005/8/layout/vList5"/>
    <dgm:cxn modelId="{FCC1BA3E-6AF9-4FDA-ABEE-E0314A630A89}" type="presParOf" srcId="{93D7A937-9A2B-4B65-B139-CF12C5F65602}" destId="{FBC7D6F3-42D8-4762-8D22-4FEFAA8510F8}" srcOrd="9" destOrd="0" presId="urn:microsoft.com/office/officeart/2005/8/layout/vList5"/>
    <dgm:cxn modelId="{CCEA2239-9877-474A-92CF-1DF547338303}" type="presParOf" srcId="{93D7A937-9A2B-4B65-B139-CF12C5F65602}" destId="{4E1086AC-1415-4725-AB11-F505E12C2968}" srcOrd="10" destOrd="0" presId="urn:microsoft.com/office/officeart/2005/8/layout/vList5"/>
    <dgm:cxn modelId="{1CA1023D-2D80-4009-8321-10BB87231244}" type="presParOf" srcId="{4E1086AC-1415-4725-AB11-F505E12C2968}" destId="{5AE3ACCF-79EC-4C34-B90C-7FE45960D485}"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D076A63C-4922-461F-BB90-3C1D2F66CFC4}" type="doc">
      <dgm:prSet loTypeId="urn:microsoft.com/office/officeart/2005/8/layout/pList1" loCatId="list" qsTypeId="urn:microsoft.com/office/officeart/2005/8/quickstyle/simple1" qsCatId="simple" csTypeId="urn:microsoft.com/office/officeart/2005/8/colors/colorful1" csCatId="colorful" phldr="1"/>
      <dgm:spPr/>
      <dgm:t>
        <a:bodyPr/>
        <a:lstStyle/>
        <a:p>
          <a:endParaRPr lang="en-US"/>
        </a:p>
      </dgm:t>
    </dgm:pt>
    <dgm:pt modelId="{855E9B91-217B-4B93-A428-5A2D1B75CAFC}">
      <dgm:prSet phldrT="[Text]" custT="1"/>
      <dgm:spPr/>
      <dgm:t>
        <a:bodyPr/>
        <a:lstStyle/>
        <a:p>
          <a:r>
            <a:rPr lang="en-US" sz="1200" b="1" dirty="0">
              <a:solidFill>
                <a:srgbClr val="74278F"/>
              </a:solidFill>
            </a:rPr>
            <a:t>Social Security Numbers – Student &amp; Parent</a:t>
          </a:r>
          <a:endParaRPr lang="en-US" sz="1200" dirty="0">
            <a:solidFill>
              <a:srgbClr val="74278F"/>
            </a:solidFill>
          </a:endParaRPr>
        </a:p>
      </dgm:t>
    </dgm:pt>
    <dgm:pt modelId="{E9C954C0-3695-4E90-ADA2-6023429B4095}" type="parTrans" cxnId="{13CF5685-C5E7-42B2-9FF6-37E32E1FC15D}">
      <dgm:prSet/>
      <dgm:spPr/>
      <dgm:t>
        <a:bodyPr/>
        <a:lstStyle/>
        <a:p>
          <a:endParaRPr lang="en-US"/>
        </a:p>
      </dgm:t>
    </dgm:pt>
    <dgm:pt modelId="{F60D5AC8-40CB-4568-BA6A-68AEE4CD2D0D}" type="sibTrans" cxnId="{13CF5685-C5E7-42B2-9FF6-37E32E1FC15D}">
      <dgm:prSet/>
      <dgm:spPr/>
      <dgm:t>
        <a:bodyPr/>
        <a:lstStyle/>
        <a:p>
          <a:endParaRPr lang="en-US"/>
        </a:p>
      </dgm:t>
    </dgm:pt>
    <dgm:pt modelId="{1550D83A-142F-4D59-B4D2-B7CAB684850F}">
      <dgm:prSet phldrT="[Text]"/>
      <dgm:spPr/>
      <dgm:t>
        <a:bodyPr/>
        <a:lstStyle/>
        <a:p>
          <a:r>
            <a:rPr lang="en-US" b="1" dirty="0">
              <a:solidFill>
                <a:srgbClr val="74278F"/>
              </a:solidFill>
            </a:rPr>
            <a:t>Student &amp; Parent </a:t>
          </a:r>
        </a:p>
        <a:p>
          <a:r>
            <a:rPr lang="en-US" b="1" dirty="0">
              <a:solidFill>
                <a:srgbClr val="74278F"/>
              </a:solidFill>
            </a:rPr>
            <a:t>Federal Student Aid </a:t>
          </a:r>
          <a:br>
            <a:rPr lang="en-US" b="1" dirty="0">
              <a:solidFill>
                <a:srgbClr val="74278F"/>
              </a:solidFill>
            </a:rPr>
          </a:br>
          <a:r>
            <a:rPr lang="en-US" b="1" dirty="0">
              <a:solidFill>
                <a:srgbClr val="74278F"/>
              </a:solidFill>
            </a:rPr>
            <a:t>Account (FSA ID)</a:t>
          </a:r>
        </a:p>
      </dgm:t>
    </dgm:pt>
    <dgm:pt modelId="{69287290-B34F-4A46-A4BE-339E8607C135}" type="parTrans" cxnId="{7CA27A84-4F29-4150-A4C9-D54F38E5003D}">
      <dgm:prSet/>
      <dgm:spPr/>
      <dgm:t>
        <a:bodyPr/>
        <a:lstStyle/>
        <a:p>
          <a:endParaRPr lang="en-US"/>
        </a:p>
      </dgm:t>
    </dgm:pt>
    <dgm:pt modelId="{715592F0-A503-4C2E-B4CB-7A56179EE61F}" type="sibTrans" cxnId="{7CA27A84-4F29-4150-A4C9-D54F38E5003D}">
      <dgm:prSet/>
      <dgm:spPr/>
      <dgm:t>
        <a:bodyPr/>
        <a:lstStyle/>
        <a:p>
          <a:endParaRPr lang="en-US"/>
        </a:p>
      </dgm:t>
    </dgm:pt>
    <dgm:pt modelId="{FDAD5A98-6B1E-49D9-BB96-AFF212F9AF50}">
      <dgm:prSet phldrT="[Text]" custT="1"/>
      <dgm:spPr/>
      <dgm:t>
        <a:bodyPr/>
        <a:lstStyle/>
        <a:p>
          <a:pPr algn="ctr"/>
          <a:r>
            <a:rPr lang="en-US" sz="1200" b="1" dirty="0">
              <a:solidFill>
                <a:srgbClr val="74278F"/>
              </a:solidFill>
            </a:rPr>
            <a:t>Email Addresses</a:t>
          </a:r>
        </a:p>
      </dgm:t>
    </dgm:pt>
    <dgm:pt modelId="{0E6CB3F9-FBE8-4781-A7E8-B134D8735C39}" type="parTrans" cxnId="{D5E5F906-79D0-4D4E-A8A1-C2DDBCB58899}">
      <dgm:prSet/>
      <dgm:spPr/>
      <dgm:t>
        <a:bodyPr/>
        <a:lstStyle/>
        <a:p>
          <a:endParaRPr lang="en-US"/>
        </a:p>
      </dgm:t>
    </dgm:pt>
    <dgm:pt modelId="{A26BA7BC-C110-4848-9282-9599775AC1FB}" type="sibTrans" cxnId="{D5E5F906-79D0-4D4E-A8A1-C2DDBCB58899}">
      <dgm:prSet/>
      <dgm:spPr/>
      <dgm:t>
        <a:bodyPr/>
        <a:lstStyle/>
        <a:p>
          <a:endParaRPr lang="en-US"/>
        </a:p>
      </dgm:t>
    </dgm:pt>
    <dgm:pt modelId="{2920E6F1-E241-4FBC-AA25-4A984E33B2D8}">
      <dgm:prSet phldrT="[Text]"/>
      <dgm:spPr/>
      <dgm:t>
        <a:bodyPr/>
        <a:lstStyle/>
        <a:p>
          <a:r>
            <a:rPr lang="en-US" b="1" dirty="0">
              <a:solidFill>
                <a:srgbClr val="74278F"/>
              </a:solidFill>
            </a:rPr>
            <a:t>2021 Federal Income Tax Returns and ALL W-2’s – Student &amp; Parent</a:t>
          </a:r>
        </a:p>
      </dgm:t>
    </dgm:pt>
    <dgm:pt modelId="{CAA47994-D470-488F-A876-EC37427B44B4}" type="parTrans" cxnId="{481F44FB-B0DE-4781-8732-00714849C952}">
      <dgm:prSet/>
      <dgm:spPr/>
      <dgm:t>
        <a:bodyPr/>
        <a:lstStyle/>
        <a:p>
          <a:endParaRPr lang="en-US"/>
        </a:p>
      </dgm:t>
    </dgm:pt>
    <dgm:pt modelId="{3E727403-95B7-4153-8FD6-7AAA55A7435C}" type="sibTrans" cxnId="{481F44FB-B0DE-4781-8732-00714849C952}">
      <dgm:prSet/>
      <dgm:spPr/>
      <dgm:t>
        <a:bodyPr/>
        <a:lstStyle/>
        <a:p>
          <a:endParaRPr lang="en-US"/>
        </a:p>
      </dgm:t>
    </dgm:pt>
    <dgm:pt modelId="{DEF02231-CBC3-46DE-A5C7-A1695A06C1E9}">
      <dgm:prSet phldrT="[Text]" custT="1"/>
      <dgm:spPr/>
      <dgm:t>
        <a:bodyPr/>
        <a:lstStyle/>
        <a:p>
          <a:r>
            <a:rPr lang="en-US" sz="1200" b="1" dirty="0">
              <a:solidFill>
                <a:srgbClr val="74278F"/>
              </a:solidFill>
            </a:rPr>
            <a:t>Parent Current Assets</a:t>
          </a:r>
        </a:p>
      </dgm:t>
    </dgm:pt>
    <dgm:pt modelId="{050E13CD-6EAC-45A0-9DD4-FAA8BA46C490}" type="parTrans" cxnId="{6D0DB8B4-98B6-4441-8D21-90570A0D3200}">
      <dgm:prSet/>
      <dgm:spPr/>
      <dgm:t>
        <a:bodyPr/>
        <a:lstStyle/>
        <a:p>
          <a:endParaRPr lang="en-US"/>
        </a:p>
      </dgm:t>
    </dgm:pt>
    <dgm:pt modelId="{CF117F66-93A3-4A84-B22B-7902F6B0A628}" type="sibTrans" cxnId="{6D0DB8B4-98B6-4441-8D21-90570A0D3200}">
      <dgm:prSet/>
      <dgm:spPr/>
      <dgm:t>
        <a:bodyPr/>
        <a:lstStyle/>
        <a:p>
          <a:endParaRPr lang="en-US"/>
        </a:p>
      </dgm:t>
    </dgm:pt>
    <dgm:pt modelId="{B38EBA60-D576-4539-834F-8BF753ED4E86}">
      <dgm:prSet phldrT="[Text]" custT="1"/>
      <dgm:spPr/>
      <dgm:t>
        <a:bodyPr/>
        <a:lstStyle/>
        <a:p>
          <a:r>
            <a:rPr lang="en-US" sz="1200" b="1" dirty="0">
              <a:solidFill>
                <a:srgbClr val="74278F"/>
              </a:solidFill>
            </a:rPr>
            <a:t>2021 Untaxed Income – Student &amp; Parent – EXCEPT untaxed Social Security Benefits</a:t>
          </a:r>
        </a:p>
      </dgm:t>
    </dgm:pt>
    <dgm:pt modelId="{2C53670C-89D0-4784-BD36-77A8724080FB}" type="sibTrans" cxnId="{0B93E594-314E-40BC-9DAD-5AEEBB3742B8}">
      <dgm:prSet/>
      <dgm:spPr/>
      <dgm:t>
        <a:bodyPr/>
        <a:lstStyle/>
        <a:p>
          <a:endParaRPr lang="en-US"/>
        </a:p>
      </dgm:t>
    </dgm:pt>
    <dgm:pt modelId="{74CE8365-AF91-45C6-B2C1-1178FCC1D27D}" type="parTrans" cxnId="{0B93E594-314E-40BC-9DAD-5AEEBB3742B8}">
      <dgm:prSet/>
      <dgm:spPr/>
      <dgm:t>
        <a:bodyPr/>
        <a:lstStyle/>
        <a:p>
          <a:endParaRPr lang="en-US"/>
        </a:p>
      </dgm:t>
    </dgm:pt>
    <dgm:pt modelId="{470C0430-25DC-4E76-9D3D-72B5A54F455D}" type="pres">
      <dgm:prSet presAssocID="{D076A63C-4922-461F-BB90-3C1D2F66CFC4}" presName="Name0" presStyleCnt="0">
        <dgm:presLayoutVars>
          <dgm:dir/>
          <dgm:resizeHandles val="exact"/>
        </dgm:presLayoutVars>
      </dgm:prSet>
      <dgm:spPr/>
    </dgm:pt>
    <dgm:pt modelId="{A662804E-7594-4919-95FF-4B986277900C}" type="pres">
      <dgm:prSet presAssocID="{855E9B91-217B-4B93-A428-5A2D1B75CAFC}" presName="compNode" presStyleCnt="0"/>
      <dgm:spPr/>
    </dgm:pt>
    <dgm:pt modelId="{6754E4F6-DC48-4F5B-9164-DF5D27E6028C}" type="pres">
      <dgm:prSet presAssocID="{855E9B91-217B-4B93-A428-5A2D1B75CAFC}" presName="pictRect" presStyleLbl="node1" presStyleIdx="0" presStyleCnt="6"/>
      <dgm:spPr>
        <a:noFill/>
      </dgm:spPr>
    </dgm:pt>
    <dgm:pt modelId="{4FAA66EA-0F6E-4730-83B2-93C37DC3F868}" type="pres">
      <dgm:prSet presAssocID="{855E9B91-217B-4B93-A428-5A2D1B75CAFC}" presName="textRect" presStyleLbl="revTx" presStyleIdx="0" presStyleCnt="6">
        <dgm:presLayoutVars>
          <dgm:bulletEnabled val="1"/>
        </dgm:presLayoutVars>
      </dgm:prSet>
      <dgm:spPr/>
    </dgm:pt>
    <dgm:pt modelId="{70B11B43-8678-4B67-B2C0-091CD5B8489D}" type="pres">
      <dgm:prSet presAssocID="{F60D5AC8-40CB-4568-BA6A-68AEE4CD2D0D}" presName="sibTrans" presStyleLbl="sibTrans2D1" presStyleIdx="0" presStyleCnt="0"/>
      <dgm:spPr/>
    </dgm:pt>
    <dgm:pt modelId="{EC96D127-0D6D-4E11-B823-3B7327175E45}" type="pres">
      <dgm:prSet presAssocID="{1550D83A-142F-4D59-B4D2-B7CAB684850F}" presName="compNode" presStyleCnt="0"/>
      <dgm:spPr/>
    </dgm:pt>
    <dgm:pt modelId="{7332B86F-57D0-4049-ABB1-A7A2583B13AA}" type="pres">
      <dgm:prSet presAssocID="{1550D83A-142F-4D59-B4D2-B7CAB684850F}" presName="pictRect" presStyleLbl="node1" presStyleIdx="1" presStyleCnt="6"/>
      <dgm:spPr>
        <a:noFill/>
      </dgm:spPr>
    </dgm:pt>
    <dgm:pt modelId="{27179004-6789-4751-BA59-63EA84AFFC5C}" type="pres">
      <dgm:prSet presAssocID="{1550D83A-142F-4D59-B4D2-B7CAB684850F}" presName="textRect" presStyleLbl="revTx" presStyleIdx="1" presStyleCnt="6">
        <dgm:presLayoutVars>
          <dgm:bulletEnabled val="1"/>
        </dgm:presLayoutVars>
      </dgm:prSet>
      <dgm:spPr/>
    </dgm:pt>
    <dgm:pt modelId="{ABA753B7-079B-484D-B44E-CD5AAE80081A}" type="pres">
      <dgm:prSet presAssocID="{715592F0-A503-4C2E-B4CB-7A56179EE61F}" presName="sibTrans" presStyleLbl="sibTrans2D1" presStyleIdx="0" presStyleCnt="0"/>
      <dgm:spPr/>
    </dgm:pt>
    <dgm:pt modelId="{6C9731A5-DB2C-4D9A-BA14-9EA905B4A32F}" type="pres">
      <dgm:prSet presAssocID="{FDAD5A98-6B1E-49D9-BB96-AFF212F9AF50}" presName="compNode" presStyleCnt="0"/>
      <dgm:spPr/>
    </dgm:pt>
    <dgm:pt modelId="{8A85B53B-2484-463B-A627-E52EFB0D49FE}" type="pres">
      <dgm:prSet presAssocID="{FDAD5A98-6B1E-49D9-BB96-AFF212F9AF50}" presName="pictRect" presStyleLbl="node1" presStyleIdx="2" presStyleCnt="6"/>
      <dgm:spPr>
        <a:noFill/>
      </dgm:spPr>
    </dgm:pt>
    <dgm:pt modelId="{B93A9269-DAB5-41B5-8844-24968C22EB76}" type="pres">
      <dgm:prSet presAssocID="{FDAD5A98-6B1E-49D9-BB96-AFF212F9AF50}" presName="textRect" presStyleLbl="revTx" presStyleIdx="2" presStyleCnt="6" custScaleX="100000" custScaleY="105437">
        <dgm:presLayoutVars>
          <dgm:bulletEnabled val="1"/>
        </dgm:presLayoutVars>
      </dgm:prSet>
      <dgm:spPr/>
    </dgm:pt>
    <dgm:pt modelId="{8941E1F8-1F37-4CFF-862D-83E23E2984D4}" type="pres">
      <dgm:prSet presAssocID="{A26BA7BC-C110-4848-9282-9599775AC1FB}" presName="sibTrans" presStyleLbl="sibTrans2D1" presStyleIdx="0" presStyleCnt="0"/>
      <dgm:spPr/>
    </dgm:pt>
    <dgm:pt modelId="{39F63B4C-AF67-4C63-B9AF-6A9F01B9219E}" type="pres">
      <dgm:prSet presAssocID="{2920E6F1-E241-4FBC-AA25-4A984E33B2D8}" presName="compNode" presStyleCnt="0"/>
      <dgm:spPr/>
    </dgm:pt>
    <dgm:pt modelId="{E5135F9B-CD95-45BD-ADFD-034527DF6B3A}" type="pres">
      <dgm:prSet presAssocID="{2920E6F1-E241-4FBC-AA25-4A984E33B2D8}" presName="pictRect" presStyleLbl="node1" presStyleIdx="3" presStyleCnt="6"/>
      <dgm:spPr>
        <a:noFill/>
      </dgm:spPr>
    </dgm:pt>
    <dgm:pt modelId="{4C620BD4-E492-45B4-893A-50A398F2A6D1}" type="pres">
      <dgm:prSet presAssocID="{2920E6F1-E241-4FBC-AA25-4A984E33B2D8}" presName="textRect" presStyleLbl="revTx" presStyleIdx="3" presStyleCnt="6" custScaleX="112427" custScaleY="125303">
        <dgm:presLayoutVars>
          <dgm:bulletEnabled val="1"/>
        </dgm:presLayoutVars>
      </dgm:prSet>
      <dgm:spPr/>
    </dgm:pt>
    <dgm:pt modelId="{C471C401-7B7E-4FB5-8F1B-FE92F2E75211}" type="pres">
      <dgm:prSet presAssocID="{3E727403-95B7-4153-8FD6-7AAA55A7435C}" presName="sibTrans" presStyleLbl="sibTrans2D1" presStyleIdx="0" presStyleCnt="0"/>
      <dgm:spPr/>
    </dgm:pt>
    <dgm:pt modelId="{2721EE79-C309-4F45-AB3B-108641D2E735}" type="pres">
      <dgm:prSet presAssocID="{B38EBA60-D576-4539-834F-8BF753ED4E86}" presName="compNode" presStyleCnt="0"/>
      <dgm:spPr/>
    </dgm:pt>
    <dgm:pt modelId="{78650B2E-DF39-4797-B3FC-D58F56052257}" type="pres">
      <dgm:prSet presAssocID="{B38EBA60-D576-4539-834F-8BF753ED4E86}" presName="pictRect" presStyleLbl="node1" presStyleIdx="4" presStyleCnt="6" custLinFactX="-2626" custLinFactNeighborX="-100000" custLinFactNeighborY="-10613"/>
      <dgm:spPr>
        <a:noFill/>
      </dgm:spPr>
    </dgm:pt>
    <dgm:pt modelId="{FCE01064-1E61-4E64-9199-03E3C0BA661C}" type="pres">
      <dgm:prSet presAssocID="{B38EBA60-D576-4539-834F-8BF753ED4E86}" presName="textRect" presStyleLbl="revTx" presStyleIdx="4" presStyleCnt="6" custScaleX="109902" custLinFactX="-2626" custLinFactNeighborX="-100000" custLinFactNeighborY="-8985">
        <dgm:presLayoutVars>
          <dgm:bulletEnabled val="1"/>
        </dgm:presLayoutVars>
      </dgm:prSet>
      <dgm:spPr/>
    </dgm:pt>
    <dgm:pt modelId="{3FBEB2B9-8509-4CD3-B6EA-D0B8D39CAC66}" type="pres">
      <dgm:prSet presAssocID="{2C53670C-89D0-4784-BD36-77A8724080FB}" presName="sibTrans" presStyleLbl="sibTrans2D1" presStyleIdx="0" presStyleCnt="0"/>
      <dgm:spPr/>
    </dgm:pt>
    <dgm:pt modelId="{7A078DEC-A06D-4CED-9275-645C741E9A00}" type="pres">
      <dgm:prSet presAssocID="{DEF02231-CBC3-46DE-A5C7-A1695A06C1E9}" presName="compNode" presStyleCnt="0"/>
      <dgm:spPr/>
    </dgm:pt>
    <dgm:pt modelId="{5095FD27-D2B9-4EF1-9D7C-18615F71B2A7}" type="pres">
      <dgm:prSet presAssocID="{DEF02231-CBC3-46DE-A5C7-A1695A06C1E9}" presName="pictRect" presStyleLbl="node1" presStyleIdx="5" presStyleCnt="6" custLinFactNeighborX="-89287" custLinFactNeighborY="-10613"/>
      <dgm:spPr>
        <a:noFill/>
      </dgm:spPr>
    </dgm:pt>
    <dgm:pt modelId="{04BBDC8D-3020-41B7-A161-4F5078C41800}" type="pres">
      <dgm:prSet presAssocID="{DEF02231-CBC3-46DE-A5C7-A1695A06C1E9}" presName="textRect" presStyleLbl="revTx" presStyleIdx="5" presStyleCnt="6" custLinFactX="-3974" custLinFactNeighborX="-100000" custLinFactNeighborY="-3257">
        <dgm:presLayoutVars>
          <dgm:bulletEnabled val="1"/>
        </dgm:presLayoutVars>
      </dgm:prSet>
      <dgm:spPr/>
    </dgm:pt>
  </dgm:ptLst>
  <dgm:cxnLst>
    <dgm:cxn modelId="{D5E5F906-79D0-4D4E-A8A1-C2DDBCB58899}" srcId="{D076A63C-4922-461F-BB90-3C1D2F66CFC4}" destId="{FDAD5A98-6B1E-49D9-BB96-AFF212F9AF50}" srcOrd="2" destOrd="0" parTransId="{0E6CB3F9-FBE8-4781-A7E8-B134D8735C39}" sibTransId="{A26BA7BC-C110-4848-9282-9599775AC1FB}"/>
    <dgm:cxn modelId="{1399200A-3630-414A-A794-DBED90B72AA2}" type="presOf" srcId="{855E9B91-217B-4B93-A428-5A2D1B75CAFC}" destId="{4FAA66EA-0F6E-4730-83B2-93C37DC3F868}" srcOrd="0" destOrd="0" presId="urn:microsoft.com/office/officeart/2005/8/layout/pList1"/>
    <dgm:cxn modelId="{8C8D1A14-5456-4B68-9AB2-9FC3AF46BB33}" type="presOf" srcId="{2C53670C-89D0-4784-BD36-77A8724080FB}" destId="{3FBEB2B9-8509-4CD3-B6EA-D0B8D39CAC66}" srcOrd="0" destOrd="0" presId="urn:microsoft.com/office/officeart/2005/8/layout/pList1"/>
    <dgm:cxn modelId="{17DF5941-5139-482E-9CA6-1EB34E209D65}" type="presOf" srcId="{1550D83A-142F-4D59-B4D2-B7CAB684850F}" destId="{27179004-6789-4751-BA59-63EA84AFFC5C}" srcOrd="0" destOrd="0" presId="urn:microsoft.com/office/officeart/2005/8/layout/pList1"/>
    <dgm:cxn modelId="{588D6C58-3DDB-4E48-8BBA-BFC6020455CB}" type="presOf" srcId="{D076A63C-4922-461F-BB90-3C1D2F66CFC4}" destId="{470C0430-25DC-4E76-9D3D-72B5A54F455D}" srcOrd="0" destOrd="0" presId="urn:microsoft.com/office/officeart/2005/8/layout/pList1"/>
    <dgm:cxn modelId="{7CA27A84-4F29-4150-A4C9-D54F38E5003D}" srcId="{D076A63C-4922-461F-BB90-3C1D2F66CFC4}" destId="{1550D83A-142F-4D59-B4D2-B7CAB684850F}" srcOrd="1" destOrd="0" parTransId="{69287290-B34F-4A46-A4BE-339E8607C135}" sibTransId="{715592F0-A503-4C2E-B4CB-7A56179EE61F}"/>
    <dgm:cxn modelId="{13CF5685-C5E7-42B2-9FF6-37E32E1FC15D}" srcId="{D076A63C-4922-461F-BB90-3C1D2F66CFC4}" destId="{855E9B91-217B-4B93-A428-5A2D1B75CAFC}" srcOrd="0" destOrd="0" parTransId="{E9C954C0-3695-4E90-ADA2-6023429B4095}" sibTransId="{F60D5AC8-40CB-4568-BA6A-68AEE4CD2D0D}"/>
    <dgm:cxn modelId="{CAFC9986-3C65-4D56-A61F-F0F76CD6883C}" type="presOf" srcId="{FDAD5A98-6B1E-49D9-BB96-AFF212F9AF50}" destId="{B93A9269-DAB5-41B5-8844-24968C22EB76}" srcOrd="0" destOrd="0" presId="urn:microsoft.com/office/officeart/2005/8/layout/pList1"/>
    <dgm:cxn modelId="{7C9A1489-E2D1-45EB-B49A-FB8D9DA4D6FF}" type="presOf" srcId="{715592F0-A503-4C2E-B4CB-7A56179EE61F}" destId="{ABA753B7-079B-484D-B44E-CD5AAE80081A}" srcOrd="0" destOrd="0" presId="urn:microsoft.com/office/officeart/2005/8/layout/pList1"/>
    <dgm:cxn modelId="{AD01E089-D7A7-4CF9-8FC8-6EC3EA08CF3A}" type="presOf" srcId="{3E727403-95B7-4153-8FD6-7AAA55A7435C}" destId="{C471C401-7B7E-4FB5-8F1B-FE92F2E75211}" srcOrd="0" destOrd="0" presId="urn:microsoft.com/office/officeart/2005/8/layout/pList1"/>
    <dgm:cxn modelId="{547BAB8F-D582-4F0E-AB57-C726108CB3E3}" type="presOf" srcId="{DEF02231-CBC3-46DE-A5C7-A1695A06C1E9}" destId="{04BBDC8D-3020-41B7-A161-4F5078C41800}" srcOrd="0" destOrd="0" presId="urn:microsoft.com/office/officeart/2005/8/layout/pList1"/>
    <dgm:cxn modelId="{0B93E594-314E-40BC-9DAD-5AEEBB3742B8}" srcId="{D076A63C-4922-461F-BB90-3C1D2F66CFC4}" destId="{B38EBA60-D576-4539-834F-8BF753ED4E86}" srcOrd="4" destOrd="0" parTransId="{74CE8365-AF91-45C6-B2C1-1178FCC1D27D}" sibTransId="{2C53670C-89D0-4784-BD36-77A8724080FB}"/>
    <dgm:cxn modelId="{6826F795-45F5-4ACE-8D75-337A00B2955A}" type="presOf" srcId="{F60D5AC8-40CB-4568-BA6A-68AEE4CD2D0D}" destId="{70B11B43-8678-4B67-B2C0-091CD5B8489D}" srcOrd="0" destOrd="0" presId="urn:microsoft.com/office/officeart/2005/8/layout/pList1"/>
    <dgm:cxn modelId="{269FD7AB-3F0E-458E-A8EF-64F9BF22F637}" type="presOf" srcId="{2920E6F1-E241-4FBC-AA25-4A984E33B2D8}" destId="{4C620BD4-E492-45B4-893A-50A398F2A6D1}" srcOrd="0" destOrd="0" presId="urn:microsoft.com/office/officeart/2005/8/layout/pList1"/>
    <dgm:cxn modelId="{6D0DB8B4-98B6-4441-8D21-90570A0D3200}" srcId="{D076A63C-4922-461F-BB90-3C1D2F66CFC4}" destId="{DEF02231-CBC3-46DE-A5C7-A1695A06C1E9}" srcOrd="5" destOrd="0" parTransId="{050E13CD-6EAC-45A0-9DD4-FAA8BA46C490}" sibTransId="{CF117F66-93A3-4A84-B22B-7902F6B0A628}"/>
    <dgm:cxn modelId="{905667B7-BB7F-4328-9586-B29B3CD0BB34}" type="presOf" srcId="{B38EBA60-D576-4539-834F-8BF753ED4E86}" destId="{FCE01064-1E61-4E64-9199-03E3C0BA661C}" srcOrd="0" destOrd="0" presId="urn:microsoft.com/office/officeart/2005/8/layout/pList1"/>
    <dgm:cxn modelId="{30367AF1-5C4C-4F87-89E2-202E74736F22}" type="presOf" srcId="{A26BA7BC-C110-4848-9282-9599775AC1FB}" destId="{8941E1F8-1F37-4CFF-862D-83E23E2984D4}" srcOrd="0" destOrd="0" presId="urn:microsoft.com/office/officeart/2005/8/layout/pList1"/>
    <dgm:cxn modelId="{481F44FB-B0DE-4781-8732-00714849C952}" srcId="{D076A63C-4922-461F-BB90-3C1D2F66CFC4}" destId="{2920E6F1-E241-4FBC-AA25-4A984E33B2D8}" srcOrd="3" destOrd="0" parTransId="{CAA47994-D470-488F-A876-EC37427B44B4}" sibTransId="{3E727403-95B7-4153-8FD6-7AAA55A7435C}"/>
    <dgm:cxn modelId="{B2725C95-EB0F-4A5D-88D1-2BECE8212CD2}" type="presParOf" srcId="{470C0430-25DC-4E76-9D3D-72B5A54F455D}" destId="{A662804E-7594-4919-95FF-4B986277900C}" srcOrd="0" destOrd="0" presId="urn:microsoft.com/office/officeart/2005/8/layout/pList1"/>
    <dgm:cxn modelId="{856A6338-778B-4A4E-B8C0-0E805CDA6B1D}" type="presParOf" srcId="{A662804E-7594-4919-95FF-4B986277900C}" destId="{6754E4F6-DC48-4F5B-9164-DF5D27E6028C}" srcOrd="0" destOrd="0" presId="urn:microsoft.com/office/officeart/2005/8/layout/pList1"/>
    <dgm:cxn modelId="{7421B954-B81A-4E29-80D4-FAC0292C1561}" type="presParOf" srcId="{A662804E-7594-4919-95FF-4B986277900C}" destId="{4FAA66EA-0F6E-4730-83B2-93C37DC3F868}" srcOrd="1" destOrd="0" presId="urn:microsoft.com/office/officeart/2005/8/layout/pList1"/>
    <dgm:cxn modelId="{AB766E39-E359-4F4F-858B-93A82EBB45E7}" type="presParOf" srcId="{470C0430-25DC-4E76-9D3D-72B5A54F455D}" destId="{70B11B43-8678-4B67-B2C0-091CD5B8489D}" srcOrd="1" destOrd="0" presId="urn:microsoft.com/office/officeart/2005/8/layout/pList1"/>
    <dgm:cxn modelId="{E2572651-42F8-42E1-80DE-80DD1EF59CFD}" type="presParOf" srcId="{470C0430-25DC-4E76-9D3D-72B5A54F455D}" destId="{EC96D127-0D6D-4E11-B823-3B7327175E45}" srcOrd="2" destOrd="0" presId="urn:microsoft.com/office/officeart/2005/8/layout/pList1"/>
    <dgm:cxn modelId="{F280536C-C37C-4DED-9520-EEA133C5214F}" type="presParOf" srcId="{EC96D127-0D6D-4E11-B823-3B7327175E45}" destId="{7332B86F-57D0-4049-ABB1-A7A2583B13AA}" srcOrd="0" destOrd="0" presId="urn:microsoft.com/office/officeart/2005/8/layout/pList1"/>
    <dgm:cxn modelId="{513546CA-B733-4661-B325-57B4D2856668}" type="presParOf" srcId="{EC96D127-0D6D-4E11-B823-3B7327175E45}" destId="{27179004-6789-4751-BA59-63EA84AFFC5C}" srcOrd="1" destOrd="0" presId="urn:microsoft.com/office/officeart/2005/8/layout/pList1"/>
    <dgm:cxn modelId="{C93FEA91-4CA1-4B2F-9901-9250045BC65A}" type="presParOf" srcId="{470C0430-25DC-4E76-9D3D-72B5A54F455D}" destId="{ABA753B7-079B-484D-B44E-CD5AAE80081A}" srcOrd="3" destOrd="0" presId="urn:microsoft.com/office/officeart/2005/8/layout/pList1"/>
    <dgm:cxn modelId="{79FD569D-F651-4624-A163-E0FF578B8BC2}" type="presParOf" srcId="{470C0430-25DC-4E76-9D3D-72B5A54F455D}" destId="{6C9731A5-DB2C-4D9A-BA14-9EA905B4A32F}" srcOrd="4" destOrd="0" presId="urn:microsoft.com/office/officeart/2005/8/layout/pList1"/>
    <dgm:cxn modelId="{13E381B7-573F-4219-9D4D-1C13766B8B9C}" type="presParOf" srcId="{6C9731A5-DB2C-4D9A-BA14-9EA905B4A32F}" destId="{8A85B53B-2484-463B-A627-E52EFB0D49FE}" srcOrd="0" destOrd="0" presId="urn:microsoft.com/office/officeart/2005/8/layout/pList1"/>
    <dgm:cxn modelId="{FE790068-0EF7-4B16-A5EA-CA97E01BA717}" type="presParOf" srcId="{6C9731A5-DB2C-4D9A-BA14-9EA905B4A32F}" destId="{B93A9269-DAB5-41B5-8844-24968C22EB76}" srcOrd="1" destOrd="0" presId="urn:microsoft.com/office/officeart/2005/8/layout/pList1"/>
    <dgm:cxn modelId="{4ABC4054-218A-4928-B74B-6DF47E1B1C63}" type="presParOf" srcId="{470C0430-25DC-4E76-9D3D-72B5A54F455D}" destId="{8941E1F8-1F37-4CFF-862D-83E23E2984D4}" srcOrd="5" destOrd="0" presId="urn:microsoft.com/office/officeart/2005/8/layout/pList1"/>
    <dgm:cxn modelId="{9F802AFA-3BDD-4634-9CAE-3F45F62D9F42}" type="presParOf" srcId="{470C0430-25DC-4E76-9D3D-72B5A54F455D}" destId="{39F63B4C-AF67-4C63-B9AF-6A9F01B9219E}" srcOrd="6" destOrd="0" presId="urn:microsoft.com/office/officeart/2005/8/layout/pList1"/>
    <dgm:cxn modelId="{61B7FA4B-A04D-4189-8402-0FD0343560D1}" type="presParOf" srcId="{39F63B4C-AF67-4C63-B9AF-6A9F01B9219E}" destId="{E5135F9B-CD95-45BD-ADFD-034527DF6B3A}" srcOrd="0" destOrd="0" presId="urn:microsoft.com/office/officeart/2005/8/layout/pList1"/>
    <dgm:cxn modelId="{D0D38849-952E-4CDA-BA53-5A961CD4B66C}" type="presParOf" srcId="{39F63B4C-AF67-4C63-B9AF-6A9F01B9219E}" destId="{4C620BD4-E492-45B4-893A-50A398F2A6D1}" srcOrd="1" destOrd="0" presId="urn:microsoft.com/office/officeart/2005/8/layout/pList1"/>
    <dgm:cxn modelId="{53CB9718-853A-4EA4-B10D-1759DB532852}" type="presParOf" srcId="{470C0430-25DC-4E76-9D3D-72B5A54F455D}" destId="{C471C401-7B7E-4FB5-8F1B-FE92F2E75211}" srcOrd="7" destOrd="0" presId="urn:microsoft.com/office/officeart/2005/8/layout/pList1"/>
    <dgm:cxn modelId="{8F5E591E-D6E0-4FE8-B596-F3E47ED64C6B}" type="presParOf" srcId="{470C0430-25DC-4E76-9D3D-72B5A54F455D}" destId="{2721EE79-C309-4F45-AB3B-108641D2E735}" srcOrd="8" destOrd="0" presId="urn:microsoft.com/office/officeart/2005/8/layout/pList1"/>
    <dgm:cxn modelId="{48D6C523-5126-42CE-B11B-4076495996E4}" type="presParOf" srcId="{2721EE79-C309-4F45-AB3B-108641D2E735}" destId="{78650B2E-DF39-4797-B3FC-D58F56052257}" srcOrd="0" destOrd="0" presId="urn:microsoft.com/office/officeart/2005/8/layout/pList1"/>
    <dgm:cxn modelId="{7F89E131-1709-4A1B-B9B7-C98E3A79E7DA}" type="presParOf" srcId="{2721EE79-C309-4F45-AB3B-108641D2E735}" destId="{FCE01064-1E61-4E64-9199-03E3C0BA661C}" srcOrd="1" destOrd="0" presId="urn:microsoft.com/office/officeart/2005/8/layout/pList1"/>
    <dgm:cxn modelId="{5BCC5845-9C56-46C8-A761-95C01CEB57A6}" type="presParOf" srcId="{470C0430-25DC-4E76-9D3D-72B5A54F455D}" destId="{3FBEB2B9-8509-4CD3-B6EA-D0B8D39CAC66}" srcOrd="9" destOrd="0" presId="urn:microsoft.com/office/officeart/2005/8/layout/pList1"/>
    <dgm:cxn modelId="{E090A635-7084-4EE7-BFCC-E0AE407E14B2}" type="presParOf" srcId="{470C0430-25DC-4E76-9D3D-72B5A54F455D}" destId="{7A078DEC-A06D-4CED-9275-645C741E9A00}" srcOrd="10" destOrd="0" presId="urn:microsoft.com/office/officeart/2005/8/layout/pList1"/>
    <dgm:cxn modelId="{EFC3A22F-3869-479D-94FF-AA2B4248C327}" type="presParOf" srcId="{7A078DEC-A06D-4CED-9275-645C741E9A00}" destId="{5095FD27-D2B9-4EF1-9D7C-18615F71B2A7}" srcOrd="0" destOrd="0" presId="urn:microsoft.com/office/officeart/2005/8/layout/pList1"/>
    <dgm:cxn modelId="{246F52C4-E757-44B1-BC86-4E8964EF8AAA}" type="presParOf" srcId="{7A078DEC-A06D-4CED-9275-645C741E9A00}" destId="{04BBDC8D-3020-41B7-A161-4F5078C41800}" srcOrd="1" destOrd="0" presId="urn:microsoft.com/office/officeart/2005/8/layout/pLis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BF8CCE-7A48-42B2-8919-34E7B8DADA8F}" type="doc">
      <dgm:prSet loTypeId="urn:microsoft.com/office/officeart/2005/8/layout/default" loCatId="list" qsTypeId="urn:microsoft.com/office/officeart/2005/8/quickstyle/3d1" qsCatId="3D" csTypeId="urn:microsoft.com/office/officeart/2005/8/colors/colorful1" csCatId="colorful" phldr="1"/>
      <dgm:spPr/>
      <dgm:t>
        <a:bodyPr/>
        <a:lstStyle/>
        <a:p>
          <a:endParaRPr lang="en-US"/>
        </a:p>
      </dgm:t>
    </dgm:pt>
    <dgm:pt modelId="{D62CFD83-DA68-4BD6-A7B5-1B16C950C091}">
      <dgm:prSet phldrT="[Text]"/>
      <dgm:spPr>
        <a:solidFill>
          <a:srgbClr val="6A2F6A"/>
        </a:solidFill>
        <a:scene3d>
          <a:camera prst="orthographicFront"/>
          <a:lightRig rig="flat" dir="t"/>
        </a:scene3d>
        <a:sp3d prstMaterial="plastic">
          <a:bevelB w="88900" h="31750" prst="angle"/>
        </a:sp3d>
      </dgm:spPr>
      <dgm:t>
        <a:bodyPr/>
        <a:lstStyle/>
        <a:p>
          <a:r>
            <a:rPr lang="en-US" dirty="0"/>
            <a:t>How much of the financial aid is free money?	</a:t>
          </a:r>
        </a:p>
      </dgm:t>
    </dgm:pt>
    <dgm:pt modelId="{9D464A5E-C4A5-440E-89DA-967ED3D9308C}" type="parTrans" cxnId="{5DFE3E75-8135-42EF-8CC2-D94442F8F478}">
      <dgm:prSet/>
      <dgm:spPr/>
      <dgm:t>
        <a:bodyPr/>
        <a:lstStyle/>
        <a:p>
          <a:endParaRPr lang="en-US"/>
        </a:p>
      </dgm:t>
    </dgm:pt>
    <dgm:pt modelId="{E6D87570-ED14-4D09-97C0-A202C2179108}" type="sibTrans" cxnId="{5DFE3E75-8135-42EF-8CC2-D94442F8F478}">
      <dgm:prSet/>
      <dgm:spPr/>
      <dgm:t>
        <a:bodyPr/>
        <a:lstStyle/>
        <a:p>
          <a:endParaRPr lang="en-US"/>
        </a:p>
      </dgm:t>
    </dgm:pt>
    <dgm:pt modelId="{1BBE5913-AFDD-41B2-9A5D-EBDC35B5F5C2}">
      <dgm:prSet phldrT="[Text]"/>
      <dgm:spPr>
        <a:solidFill>
          <a:srgbClr val="3C8A8E"/>
        </a:solidFill>
        <a:scene3d>
          <a:camera prst="orthographicFront"/>
          <a:lightRig rig="flat" dir="t"/>
        </a:scene3d>
        <a:sp3d prstMaterial="plastic">
          <a:bevelB w="88900" h="31750" prst="angle"/>
        </a:sp3d>
      </dgm:spPr>
      <dgm:t>
        <a:bodyPr/>
        <a:lstStyle/>
        <a:p>
          <a:r>
            <a:rPr lang="en-US" dirty="0"/>
            <a:t>If receiving outside scholarship(s), will it change your financial aid from the school?</a:t>
          </a:r>
        </a:p>
      </dgm:t>
    </dgm:pt>
    <dgm:pt modelId="{1A5626A9-7821-4C28-9E6A-2B482D18C81F}" type="parTrans" cxnId="{7C256937-C788-4016-8F96-BF76CD630CBF}">
      <dgm:prSet/>
      <dgm:spPr/>
      <dgm:t>
        <a:bodyPr/>
        <a:lstStyle/>
        <a:p>
          <a:endParaRPr lang="en-US"/>
        </a:p>
      </dgm:t>
    </dgm:pt>
    <dgm:pt modelId="{7C013F8F-7EA7-4B5B-A417-EF1E85A8C6A8}" type="sibTrans" cxnId="{7C256937-C788-4016-8F96-BF76CD630CBF}">
      <dgm:prSet/>
      <dgm:spPr/>
      <dgm:t>
        <a:bodyPr/>
        <a:lstStyle/>
        <a:p>
          <a:endParaRPr lang="en-US"/>
        </a:p>
      </dgm:t>
    </dgm:pt>
    <dgm:pt modelId="{675A3D0E-7B8B-43BC-B71D-F84C9DC64456}">
      <dgm:prSet phldrT="[Text]"/>
      <dgm:spPr>
        <a:solidFill>
          <a:srgbClr val="386526"/>
        </a:solidFill>
        <a:scene3d>
          <a:camera prst="orthographicFront"/>
          <a:lightRig rig="flat" dir="t"/>
        </a:scene3d>
        <a:sp3d prstMaterial="plastic">
          <a:bevelB w="88900" h="31750" prst="angle"/>
        </a:sp3d>
      </dgm:spPr>
      <dgm:t>
        <a:bodyPr/>
        <a:lstStyle/>
        <a:p>
          <a:r>
            <a:rPr lang="en-US" dirty="0"/>
            <a:t>Are there any conditions on the free money? GPA requirement?</a:t>
          </a:r>
        </a:p>
      </dgm:t>
    </dgm:pt>
    <dgm:pt modelId="{DB2F3D07-229A-486F-872F-9FA0A4B283A1}" type="parTrans" cxnId="{D08A363A-7D7C-4DA0-A5A7-24902E51393A}">
      <dgm:prSet/>
      <dgm:spPr/>
      <dgm:t>
        <a:bodyPr/>
        <a:lstStyle/>
        <a:p>
          <a:endParaRPr lang="en-US"/>
        </a:p>
      </dgm:t>
    </dgm:pt>
    <dgm:pt modelId="{0636B946-C257-49C0-A459-C86AA656DF82}" type="sibTrans" cxnId="{D08A363A-7D7C-4DA0-A5A7-24902E51393A}">
      <dgm:prSet/>
      <dgm:spPr/>
      <dgm:t>
        <a:bodyPr/>
        <a:lstStyle/>
        <a:p>
          <a:endParaRPr lang="en-US"/>
        </a:p>
      </dgm:t>
    </dgm:pt>
    <dgm:pt modelId="{AADC6B25-A372-400D-9A26-9670B32E8FA0}">
      <dgm:prSet phldrT="[Text]"/>
      <dgm:spPr>
        <a:solidFill>
          <a:srgbClr val="34437E"/>
        </a:solidFill>
        <a:scene3d>
          <a:camera prst="orthographicFront"/>
          <a:lightRig rig="flat" dir="t"/>
        </a:scene3d>
        <a:sp3d prstMaterial="plastic">
          <a:bevelB w="88900" h="31750" prst="angle"/>
        </a:sp3d>
      </dgm:spPr>
      <dgm:t>
        <a:bodyPr/>
        <a:lstStyle/>
        <a:p>
          <a:r>
            <a:rPr lang="en-US" dirty="0"/>
            <a:t>Will financial aid increase as tuition increases?</a:t>
          </a:r>
        </a:p>
      </dgm:t>
    </dgm:pt>
    <dgm:pt modelId="{EE95D136-1663-4AB9-87C4-C89134CF7271}" type="parTrans" cxnId="{1F2B7474-14D6-48B7-A985-257733DE2B63}">
      <dgm:prSet/>
      <dgm:spPr/>
      <dgm:t>
        <a:bodyPr/>
        <a:lstStyle/>
        <a:p>
          <a:endParaRPr lang="en-US"/>
        </a:p>
      </dgm:t>
    </dgm:pt>
    <dgm:pt modelId="{91F7F2F8-54FB-4A0A-B27E-BFDA6847720C}" type="sibTrans" cxnId="{1F2B7474-14D6-48B7-A985-257733DE2B63}">
      <dgm:prSet/>
      <dgm:spPr/>
      <dgm:t>
        <a:bodyPr/>
        <a:lstStyle/>
        <a:p>
          <a:endParaRPr lang="en-US"/>
        </a:p>
      </dgm:t>
    </dgm:pt>
    <dgm:pt modelId="{145FFC52-EB1A-4224-92A1-044332446394}">
      <dgm:prSet phldrT="[Text]"/>
      <dgm:spPr>
        <a:solidFill>
          <a:srgbClr val="C32768"/>
        </a:solidFill>
        <a:scene3d>
          <a:camera prst="orthographicFront"/>
          <a:lightRig rig="flat" dir="t"/>
        </a:scene3d>
        <a:sp3d prstMaterial="plastic">
          <a:bevelB w="88900" h="31750" prst="angle"/>
        </a:sp3d>
      </dgm:spPr>
      <dgm:t>
        <a:bodyPr/>
        <a:lstStyle/>
        <a:p>
          <a:r>
            <a:rPr lang="en-US" dirty="0"/>
            <a:t>Will eligibility change from year to year? </a:t>
          </a:r>
        </a:p>
      </dgm:t>
    </dgm:pt>
    <dgm:pt modelId="{1568843B-CD70-474D-8727-300941A9A8C2}" type="parTrans" cxnId="{DF9AD528-B830-433A-8EAF-C2470EBF5441}">
      <dgm:prSet/>
      <dgm:spPr/>
      <dgm:t>
        <a:bodyPr/>
        <a:lstStyle/>
        <a:p>
          <a:endParaRPr lang="en-US"/>
        </a:p>
      </dgm:t>
    </dgm:pt>
    <dgm:pt modelId="{0E106F12-6BF5-40B9-9805-399DBD86EE72}" type="sibTrans" cxnId="{DF9AD528-B830-433A-8EAF-C2470EBF5441}">
      <dgm:prSet/>
      <dgm:spPr/>
      <dgm:t>
        <a:bodyPr/>
        <a:lstStyle/>
        <a:p>
          <a:endParaRPr lang="en-US"/>
        </a:p>
      </dgm:t>
    </dgm:pt>
    <dgm:pt modelId="{E7BD9E02-AB16-433B-A02A-0B4868230AB9}">
      <dgm:prSet phldrT="[Text]"/>
      <dgm:spPr>
        <a:solidFill>
          <a:srgbClr val="CB0A21"/>
        </a:solidFill>
        <a:scene3d>
          <a:camera prst="orthographicFront"/>
          <a:lightRig rig="flat" dir="t"/>
        </a:scene3d>
        <a:sp3d prstMaterial="plastic">
          <a:bevelB w="88900" h="31750" prst="angle"/>
        </a:sp3d>
      </dgm:spPr>
      <dgm:t>
        <a:bodyPr/>
        <a:lstStyle/>
        <a:p>
          <a:r>
            <a:rPr lang="en-US" dirty="0"/>
            <a:t>Will loans be needed?</a:t>
          </a:r>
        </a:p>
      </dgm:t>
    </dgm:pt>
    <dgm:pt modelId="{56DEA081-9982-4BF0-AF2D-37E5AE84399F}" type="parTrans" cxnId="{EEA6CE3A-E162-4A11-93AE-BE03AE653504}">
      <dgm:prSet/>
      <dgm:spPr/>
      <dgm:t>
        <a:bodyPr/>
        <a:lstStyle/>
        <a:p>
          <a:endParaRPr lang="en-US"/>
        </a:p>
      </dgm:t>
    </dgm:pt>
    <dgm:pt modelId="{ED5E3973-0D69-438B-BE0A-60F5BB846B22}" type="sibTrans" cxnId="{EEA6CE3A-E162-4A11-93AE-BE03AE653504}">
      <dgm:prSet/>
      <dgm:spPr/>
      <dgm:t>
        <a:bodyPr/>
        <a:lstStyle/>
        <a:p>
          <a:endParaRPr lang="en-US"/>
        </a:p>
      </dgm:t>
    </dgm:pt>
    <dgm:pt modelId="{D3EBF1D3-C21C-4E32-917B-FC154CB9F9A7}" type="pres">
      <dgm:prSet presAssocID="{0ABF8CCE-7A48-42B2-8919-34E7B8DADA8F}" presName="diagram" presStyleCnt="0">
        <dgm:presLayoutVars>
          <dgm:dir/>
          <dgm:resizeHandles val="exact"/>
        </dgm:presLayoutVars>
      </dgm:prSet>
      <dgm:spPr/>
    </dgm:pt>
    <dgm:pt modelId="{A964C3F9-6ECD-49DE-A4F0-6F42E5AA57D3}" type="pres">
      <dgm:prSet presAssocID="{D62CFD83-DA68-4BD6-A7B5-1B16C950C091}" presName="node" presStyleLbl="node1" presStyleIdx="0" presStyleCnt="6">
        <dgm:presLayoutVars>
          <dgm:bulletEnabled val="1"/>
        </dgm:presLayoutVars>
      </dgm:prSet>
      <dgm:spPr/>
    </dgm:pt>
    <dgm:pt modelId="{2C3C11C7-CDEA-4A68-9831-A0031BA1AB15}" type="pres">
      <dgm:prSet presAssocID="{E6D87570-ED14-4D09-97C0-A202C2179108}" presName="sibTrans" presStyleCnt="0"/>
      <dgm:spPr/>
    </dgm:pt>
    <dgm:pt modelId="{F3498240-D611-460C-A6D0-33A1CA39B5D8}" type="pres">
      <dgm:prSet presAssocID="{1BBE5913-AFDD-41B2-9A5D-EBDC35B5F5C2}" presName="node" presStyleLbl="node1" presStyleIdx="1" presStyleCnt="6" custLinFactNeighborY="-2545">
        <dgm:presLayoutVars>
          <dgm:bulletEnabled val="1"/>
        </dgm:presLayoutVars>
      </dgm:prSet>
      <dgm:spPr/>
    </dgm:pt>
    <dgm:pt modelId="{E595CCCC-447E-4D21-988D-35CD89F5DA00}" type="pres">
      <dgm:prSet presAssocID="{7C013F8F-7EA7-4B5B-A417-EF1E85A8C6A8}" presName="sibTrans" presStyleCnt="0"/>
      <dgm:spPr/>
    </dgm:pt>
    <dgm:pt modelId="{82D5B094-350A-4E62-BB19-C88455896F7B}" type="pres">
      <dgm:prSet presAssocID="{675A3D0E-7B8B-43BC-B71D-F84C9DC64456}" presName="node" presStyleLbl="node1" presStyleIdx="2" presStyleCnt="6">
        <dgm:presLayoutVars>
          <dgm:bulletEnabled val="1"/>
        </dgm:presLayoutVars>
      </dgm:prSet>
      <dgm:spPr/>
    </dgm:pt>
    <dgm:pt modelId="{9112A5D8-F74A-4C69-8C5A-34D86D01BB57}" type="pres">
      <dgm:prSet presAssocID="{0636B946-C257-49C0-A459-C86AA656DF82}" presName="sibTrans" presStyleCnt="0"/>
      <dgm:spPr/>
    </dgm:pt>
    <dgm:pt modelId="{A21E9E0F-7DAF-4A49-B18A-A9BCD5AC5682}" type="pres">
      <dgm:prSet presAssocID="{AADC6B25-A372-400D-9A26-9670B32E8FA0}" presName="node" presStyleLbl="node1" presStyleIdx="3" presStyleCnt="6">
        <dgm:presLayoutVars>
          <dgm:bulletEnabled val="1"/>
        </dgm:presLayoutVars>
      </dgm:prSet>
      <dgm:spPr/>
    </dgm:pt>
    <dgm:pt modelId="{1DF9D657-B843-4876-90A6-371D09BE1396}" type="pres">
      <dgm:prSet presAssocID="{91F7F2F8-54FB-4A0A-B27E-BFDA6847720C}" presName="sibTrans" presStyleCnt="0"/>
      <dgm:spPr/>
    </dgm:pt>
    <dgm:pt modelId="{E673C3BF-2B27-4C30-8E1B-FF4B88BC20A6}" type="pres">
      <dgm:prSet presAssocID="{145FFC52-EB1A-4224-92A1-044332446394}" presName="node" presStyleLbl="node1" presStyleIdx="4" presStyleCnt="6">
        <dgm:presLayoutVars>
          <dgm:bulletEnabled val="1"/>
        </dgm:presLayoutVars>
      </dgm:prSet>
      <dgm:spPr/>
    </dgm:pt>
    <dgm:pt modelId="{F633DB8A-E176-4FD9-9213-504229D8FB2D}" type="pres">
      <dgm:prSet presAssocID="{0E106F12-6BF5-40B9-9805-399DBD86EE72}" presName="sibTrans" presStyleCnt="0"/>
      <dgm:spPr/>
    </dgm:pt>
    <dgm:pt modelId="{6B260DFB-54C7-420C-8B1E-1500F5783D55}" type="pres">
      <dgm:prSet presAssocID="{E7BD9E02-AB16-433B-A02A-0B4868230AB9}" presName="node" presStyleLbl="node1" presStyleIdx="5" presStyleCnt="6">
        <dgm:presLayoutVars>
          <dgm:bulletEnabled val="1"/>
        </dgm:presLayoutVars>
      </dgm:prSet>
      <dgm:spPr/>
    </dgm:pt>
  </dgm:ptLst>
  <dgm:cxnLst>
    <dgm:cxn modelId="{577E1C19-9C14-4D9E-8797-A1EC88BEB9E5}" type="presOf" srcId="{0ABF8CCE-7A48-42B2-8919-34E7B8DADA8F}" destId="{D3EBF1D3-C21C-4E32-917B-FC154CB9F9A7}" srcOrd="0" destOrd="0" presId="urn:microsoft.com/office/officeart/2005/8/layout/default"/>
    <dgm:cxn modelId="{ED17FA1A-7C9D-47C0-B93C-A0E110452065}" type="presOf" srcId="{D62CFD83-DA68-4BD6-A7B5-1B16C950C091}" destId="{A964C3F9-6ECD-49DE-A4F0-6F42E5AA57D3}" srcOrd="0" destOrd="0" presId="urn:microsoft.com/office/officeart/2005/8/layout/default"/>
    <dgm:cxn modelId="{AB2C9721-07BF-4837-9240-ED67326B586C}" type="presOf" srcId="{675A3D0E-7B8B-43BC-B71D-F84C9DC64456}" destId="{82D5B094-350A-4E62-BB19-C88455896F7B}" srcOrd="0" destOrd="0" presId="urn:microsoft.com/office/officeart/2005/8/layout/default"/>
    <dgm:cxn modelId="{DF9AD528-B830-433A-8EAF-C2470EBF5441}" srcId="{0ABF8CCE-7A48-42B2-8919-34E7B8DADA8F}" destId="{145FFC52-EB1A-4224-92A1-044332446394}" srcOrd="4" destOrd="0" parTransId="{1568843B-CD70-474D-8727-300941A9A8C2}" sibTransId="{0E106F12-6BF5-40B9-9805-399DBD86EE72}"/>
    <dgm:cxn modelId="{7C256937-C788-4016-8F96-BF76CD630CBF}" srcId="{0ABF8CCE-7A48-42B2-8919-34E7B8DADA8F}" destId="{1BBE5913-AFDD-41B2-9A5D-EBDC35B5F5C2}" srcOrd="1" destOrd="0" parTransId="{1A5626A9-7821-4C28-9E6A-2B482D18C81F}" sibTransId="{7C013F8F-7EA7-4B5B-A417-EF1E85A8C6A8}"/>
    <dgm:cxn modelId="{D08A363A-7D7C-4DA0-A5A7-24902E51393A}" srcId="{0ABF8CCE-7A48-42B2-8919-34E7B8DADA8F}" destId="{675A3D0E-7B8B-43BC-B71D-F84C9DC64456}" srcOrd="2" destOrd="0" parTransId="{DB2F3D07-229A-486F-872F-9FA0A4B283A1}" sibTransId="{0636B946-C257-49C0-A459-C86AA656DF82}"/>
    <dgm:cxn modelId="{EEA6CE3A-E162-4A11-93AE-BE03AE653504}" srcId="{0ABF8CCE-7A48-42B2-8919-34E7B8DADA8F}" destId="{E7BD9E02-AB16-433B-A02A-0B4868230AB9}" srcOrd="5" destOrd="0" parTransId="{56DEA081-9982-4BF0-AF2D-37E5AE84399F}" sibTransId="{ED5E3973-0D69-438B-BE0A-60F5BB846B22}"/>
    <dgm:cxn modelId="{1F2B7474-14D6-48B7-A985-257733DE2B63}" srcId="{0ABF8CCE-7A48-42B2-8919-34E7B8DADA8F}" destId="{AADC6B25-A372-400D-9A26-9670B32E8FA0}" srcOrd="3" destOrd="0" parTransId="{EE95D136-1663-4AB9-87C4-C89134CF7271}" sibTransId="{91F7F2F8-54FB-4A0A-B27E-BFDA6847720C}"/>
    <dgm:cxn modelId="{5DFE3E75-8135-42EF-8CC2-D94442F8F478}" srcId="{0ABF8CCE-7A48-42B2-8919-34E7B8DADA8F}" destId="{D62CFD83-DA68-4BD6-A7B5-1B16C950C091}" srcOrd="0" destOrd="0" parTransId="{9D464A5E-C4A5-440E-89DA-967ED3D9308C}" sibTransId="{E6D87570-ED14-4D09-97C0-A202C2179108}"/>
    <dgm:cxn modelId="{28598B7B-90CF-4195-A0E1-7F5D65BF8BDA}" type="presOf" srcId="{AADC6B25-A372-400D-9A26-9670B32E8FA0}" destId="{A21E9E0F-7DAF-4A49-B18A-A9BCD5AC5682}" srcOrd="0" destOrd="0" presId="urn:microsoft.com/office/officeart/2005/8/layout/default"/>
    <dgm:cxn modelId="{4F247D83-DD18-44D7-BB09-5DDAB071854C}" type="presOf" srcId="{E7BD9E02-AB16-433B-A02A-0B4868230AB9}" destId="{6B260DFB-54C7-420C-8B1E-1500F5783D55}" srcOrd="0" destOrd="0" presId="urn:microsoft.com/office/officeart/2005/8/layout/default"/>
    <dgm:cxn modelId="{99860785-DBA4-4FCB-A8CF-72EBD75F6763}" type="presOf" srcId="{145FFC52-EB1A-4224-92A1-044332446394}" destId="{E673C3BF-2B27-4C30-8E1B-FF4B88BC20A6}" srcOrd="0" destOrd="0" presId="urn:microsoft.com/office/officeart/2005/8/layout/default"/>
    <dgm:cxn modelId="{C0B3BCE5-6856-4ACB-8A51-7E35B12904D2}" type="presOf" srcId="{1BBE5913-AFDD-41B2-9A5D-EBDC35B5F5C2}" destId="{F3498240-D611-460C-A6D0-33A1CA39B5D8}" srcOrd="0" destOrd="0" presId="urn:microsoft.com/office/officeart/2005/8/layout/default"/>
    <dgm:cxn modelId="{874DFB3D-619E-4816-93FF-B8600938D2C3}" type="presParOf" srcId="{D3EBF1D3-C21C-4E32-917B-FC154CB9F9A7}" destId="{A964C3F9-6ECD-49DE-A4F0-6F42E5AA57D3}" srcOrd="0" destOrd="0" presId="urn:microsoft.com/office/officeart/2005/8/layout/default"/>
    <dgm:cxn modelId="{ECAD0A25-2C57-4443-98B0-51583885C621}" type="presParOf" srcId="{D3EBF1D3-C21C-4E32-917B-FC154CB9F9A7}" destId="{2C3C11C7-CDEA-4A68-9831-A0031BA1AB15}" srcOrd="1" destOrd="0" presId="urn:microsoft.com/office/officeart/2005/8/layout/default"/>
    <dgm:cxn modelId="{82CC2FA8-9A36-436C-93BE-049EE8C3BD05}" type="presParOf" srcId="{D3EBF1D3-C21C-4E32-917B-FC154CB9F9A7}" destId="{F3498240-D611-460C-A6D0-33A1CA39B5D8}" srcOrd="2" destOrd="0" presId="urn:microsoft.com/office/officeart/2005/8/layout/default"/>
    <dgm:cxn modelId="{61F53B81-F045-4EDD-B0D3-E8782A65855C}" type="presParOf" srcId="{D3EBF1D3-C21C-4E32-917B-FC154CB9F9A7}" destId="{E595CCCC-447E-4D21-988D-35CD89F5DA00}" srcOrd="3" destOrd="0" presId="urn:microsoft.com/office/officeart/2005/8/layout/default"/>
    <dgm:cxn modelId="{0B3F0CC6-7597-45BD-8A00-EE9F8A868A0F}" type="presParOf" srcId="{D3EBF1D3-C21C-4E32-917B-FC154CB9F9A7}" destId="{82D5B094-350A-4E62-BB19-C88455896F7B}" srcOrd="4" destOrd="0" presId="urn:microsoft.com/office/officeart/2005/8/layout/default"/>
    <dgm:cxn modelId="{7ECAB67B-0A6D-4EB9-83E8-B5BA1962B4AE}" type="presParOf" srcId="{D3EBF1D3-C21C-4E32-917B-FC154CB9F9A7}" destId="{9112A5D8-F74A-4C69-8C5A-34D86D01BB57}" srcOrd="5" destOrd="0" presId="urn:microsoft.com/office/officeart/2005/8/layout/default"/>
    <dgm:cxn modelId="{1B455A14-7D82-47C7-B31C-D6560793EAD7}" type="presParOf" srcId="{D3EBF1D3-C21C-4E32-917B-FC154CB9F9A7}" destId="{A21E9E0F-7DAF-4A49-B18A-A9BCD5AC5682}" srcOrd="6" destOrd="0" presId="urn:microsoft.com/office/officeart/2005/8/layout/default"/>
    <dgm:cxn modelId="{E83DF50F-8C24-4E4E-BF29-C6E1DCB70825}" type="presParOf" srcId="{D3EBF1D3-C21C-4E32-917B-FC154CB9F9A7}" destId="{1DF9D657-B843-4876-90A6-371D09BE1396}" srcOrd="7" destOrd="0" presId="urn:microsoft.com/office/officeart/2005/8/layout/default"/>
    <dgm:cxn modelId="{8307D17C-C1E3-476F-8E52-08ACDD4A36D9}" type="presParOf" srcId="{D3EBF1D3-C21C-4E32-917B-FC154CB9F9A7}" destId="{E673C3BF-2B27-4C30-8E1B-FF4B88BC20A6}" srcOrd="8" destOrd="0" presId="urn:microsoft.com/office/officeart/2005/8/layout/default"/>
    <dgm:cxn modelId="{B7B47799-1D95-4FA7-B359-0A62240400BD}" type="presParOf" srcId="{D3EBF1D3-C21C-4E32-917B-FC154CB9F9A7}" destId="{F633DB8A-E176-4FD9-9213-504229D8FB2D}" srcOrd="9" destOrd="0" presId="urn:microsoft.com/office/officeart/2005/8/layout/default"/>
    <dgm:cxn modelId="{A8D634B6-8769-4B50-9D26-17560337E02D}" type="presParOf" srcId="{D3EBF1D3-C21C-4E32-917B-FC154CB9F9A7}" destId="{6B260DFB-54C7-420C-8B1E-1500F5783D55}"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102D03C-77B7-4F58-A489-3D1D8A01B286}" type="doc">
      <dgm:prSet loTypeId="urn:microsoft.com/office/officeart/2005/8/layout/hProcess7" loCatId="list" qsTypeId="urn:microsoft.com/office/officeart/2005/8/quickstyle/simple1" qsCatId="simple" csTypeId="urn:microsoft.com/office/officeart/2005/8/colors/colorful1" csCatId="colorful" phldr="1"/>
      <dgm:spPr/>
      <dgm:t>
        <a:bodyPr/>
        <a:lstStyle/>
        <a:p>
          <a:endParaRPr lang="en-US"/>
        </a:p>
      </dgm:t>
    </dgm:pt>
    <dgm:pt modelId="{1A91B42C-0BE3-4CA5-888E-02603191AE13}">
      <dgm:prSet phldrT="[Text]"/>
      <dgm:spPr>
        <a:solidFill>
          <a:srgbClr val="007299"/>
        </a:solidFill>
      </dgm:spPr>
      <dgm:t>
        <a:bodyPr/>
        <a:lstStyle/>
        <a:p>
          <a:endParaRPr lang="en-US" dirty="0">
            <a:solidFill>
              <a:schemeClr val="accent4">
                <a:lumMod val="20000"/>
                <a:lumOff val="80000"/>
              </a:schemeClr>
            </a:solidFill>
          </a:endParaRPr>
        </a:p>
      </dgm:t>
    </dgm:pt>
    <dgm:pt modelId="{99A3316C-13DE-45CC-8D0A-4BD00377C43A}" type="parTrans" cxnId="{5D360837-43EE-4554-9C8D-3799C25F730B}">
      <dgm:prSet/>
      <dgm:spPr/>
      <dgm:t>
        <a:bodyPr/>
        <a:lstStyle/>
        <a:p>
          <a:endParaRPr lang="en-US"/>
        </a:p>
      </dgm:t>
    </dgm:pt>
    <dgm:pt modelId="{295EEE41-BA52-4093-8862-345AE1BA03E8}" type="sibTrans" cxnId="{5D360837-43EE-4554-9C8D-3799C25F730B}">
      <dgm:prSet/>
      <dgm:spPr/>
      <dgm:t>
        <a:bodyPr/>
        <a:lstStyle/>
        <a:p>
          <a:endParaRPr lang="en-US"/>
        </a:p>
      </dgm:t>
    </dgm:pt>
    <dgm:pt modelId="{E691B60D-C14F-43AB-9F3C-4F3544E88D49}">
      <dgm:prSet phldrT="[Text]"/>
      <dgm:spPr/>
      <dgm:t>
        <a:bodyPr anchor="ctr"/>
        <a:lstStyle/>
        <a:p>
          <a:r>
            <a:rPr lang="en-US" dirty="0"/>
            <a:t>Look for FREE money first</a:t>
          </a:r>
        </a:p>
      </dgm:t>
    </dgm:pt>
    <dgm:pt modelId="{EC30AD65-E4B2-42FA-9B2A-6FFE66D0A7AC}" type="parTrans" cxnId="{7383DA2B-77E5-4B79-829A-AE338499ADF5}">
      <dgm:prSet/>
      <dgm:spPr/>
      <dgm:t>
        <a:bodyPr/>
        <a:lstStyle/>
        <a:p>
          <a:endParaRPr lang="en-US"/>
        </a:p>
      </dgm:t>
    </dgm:pt>
    <dgm:pt modelId="{2581D66F-0F44-45B5-BE65-D518C41C077B}" type="sibTrans" cxnId="{7383DA2B-77E5-4B79-829A-AE338499ADF5}">
      <dgm:prSet/>
      <dgm:spPr/>
      <dgm:t>
        <a:bodyPr/>
        <a:lstStyle/>
        <a:p>
          <a:endParaRPr lang="en-US"/>
        </a:p>
      </dgm:t>
    </dgm:pt>
    <dgm:pt modelId="{71306440-217B-47C3-9A52-EF2D3EA1FE9F}">
      <dgm:prSet phldrT="[Text]"/>
      <dgm:spPr>
        <a:solidFill>
          <a:srgbClr val="92278F"/>
        </a:solidFill>
      </dgm:spPr>
      <dgm:t>
        <a:bodyPr/>
        <a:lstStyle/>
        <a:p>
          <a:endParaRPr lang="en-US" dirty="0">
            <a:solidFill>
              <a:srgbClr val="C84E1F"/>
            </a:solidFill>
          </a:endParaRPr>
        </a:p>
      </dgm:t>
    </dgm:pt>
    <dgm:pt modelId="{5D0D7E2D-AA30-4D73-8063-7855BC7AB2D4}" type="parTrans" cxnId="{DD4E1BC5-BC25-4C71-AD2E-7E1416A0A56A}">
      <dgm:prSet/>
      <dgm:spPr/>
      <dgm:t>
        <a:bodyPr/>
        <a:lstStyle/>
        <a:p>
          <a:endParaRPr lang="en-US"/>
        </a:p>
      </dgm:t>
    </dgm:pt>
    <dgm:pt modelId="{F5947B87-80E3-4A1D-A929-DAB5FC089E98}" type="sibTrans" cxnId="{DD4E1BC5-BC25-4C71-AD2E-7E1416A0A56A}">
      <dgm:prSet/>
      <dgm:spPr/>
      <dgm:t>
        <a:bodyPr/>
        <a:lstStyle/>
        <a:p>
          <a:endParaRPr lang="en-US"/>
        </a:p>
      </dgm:t>
    </dgm:pt>
    <dgm:pt modelId="{3139273D-70F6-4E16-8C93-F7B5C34A7FD9}">
      <dgm:prSet phldrT="[Text]"/>
      <dgm:spPr/>
      <dgm:t>
        <a:bodyPr anchor="ctr"/>
        <a:lstStyle/>
        <a:p>
          <a:r>
            <a:rPr lang="en-US" dirty="0"/>
            <a:t>Know your forms &amp; specific deadlines</a:t>
          </a:r>
        </a:p>
      </dgm:t>
    </dgm:pt>
    <dgm:pt modelId="{8236DA78-D745-404C-836F-3ECDE1ADB281}" type="parTrans" cxnId="{7FA890CF-E9DD-486F-B2E1-2C8EC096FD14}">
      <dgm:prSet/>
      <dgm:spPr/>
      <dgm:t>
        <a:bodyPr/>
        <a:lstStyle/>
        <a:p>
          <a:endParaRPr lang="en-US"/>
        </a:p>
      </dgm:t>
    </dgm:pt>
    <dgm:pt modelId="{9129E511-6764-4CAB-BEE1-F0F3612D3B96}" type="sibTrans" cxnId="{7FA890CF-E9DD-486F-B2E1-2C8EC096FD14}">
      <dgm:prSet/>
      <dgm:spPr/>
      <dgm:t>
        <a:bodyPr/>
        <a:lstStyle/>
        <a:p>
          <a:endParaRPr lang="en-US"/>
        </a:p>
      </dgm:t>
    </dgm:pt>
    <dgm:pt modelId="{82E7E145-CAD3-4AA0-B0B6-66E4B308A081}">
      <dgm:prSet phldrT="[Text]"/>
      <dgm:spPr>
        <a:solidFill>
          <a:srgbClr val="41762C"/>
        </a:solidFill>
      </dgm:spPr>
      <dgm:t>
        <a:bodyPr/>
        <a:lstStyle/>
        <a:p>
          <a:endParaRPr lang="en-US" dirty="0">
            <a:solidFill>
              <a:srgbClr val="B1E8FF"/>
            </a:solidFill>
          </a:endParaRPr>
        </a:p>
      </dgm:t>
    </dgm:pt>
    <dgm:pt modelId="{481036F1-89C3-419A-B76F-3884FE2DFC6C}" type="parTrans" cxnId="{CD893D62-7BD4-4ED5-B71F-F4F756BA225F}">
      <dgm:prSet/>
      <dgm:spPr/>
      <dgm:t>
        <a:bodyPr/>
        <a:lstStyle/>
        <a:p>
          <a:endParaRPr lang="en-US"/>
        </a:p>
      </dgm:t>
    </dgm:pt>
    <dgm:pt modelId="{62326E96-A0A2-4A73-9DBF-91415ABDB84E}" type="sibTrans" cxnId="{CD893D62-7BD4-4ED5-B71F-F4F756BA225F}">
      <dgm:prSet/>
      <dgm:spPr/>
      <dgm:t>
        <a:bodyPr/>
        <a:lstStyle/>
        <a:p>
          <a:endParaRPr lang="en-US"/>
        </a:p>
      </dgm:t>
    </dgm:pt>
    <dgm:pt modelId="{2FF7D2B0-1DF0-42B8-8006-C3A772D8B21E}">
      <dgm:prSet phldrT="[Text]"/>
      <dgm:spPr/>
      <dgm:t>
        <a:bodyPr anchor="ctr"/>
        <a:lstStyle/>
        <a:p>
          <a:r>
            <a:rPr lang="en-US" dirty="0"/>
            <a:t>Fill out the FAFSA</a:t>
          </a:r>
        </a:p>
      </dgm:t>
    </dgm:pt>
    <dgm:pt modelId="{42E3D393-4421-47B9-ABB2-6DFFB46B5775}" type="parTrans" cxnId="{FC04CE54-A623-4C50-8DBF-5A830D730B6A}">
      <dgm:prSet/>
      <dgm:spPr/>
      <dgm:t>
        <a:bodyPr/>
        <a:lstStyle/>
        <a:p>
          <a:endParaRPr lang="en-US"/>
        </a:p>
      </dgm:t>
    </dgm:pt>
    <dgm:pt modelId="{6B3AB579-F059-46DE-A8E7-6B51B48C2DC9}" type="sibTrans" cxnId="{FC04CE54-A623-4C50-8DBF-5A830D730B6A}">
      <dgm:prSet/>
      <dgm:spPr/>
      <dgm:t>
        <a:bodyPr/>
        <a:lstStyle/>
        <a:p>
          <a:endParaRPr lang="en-US"/>
        </a:p>
      </dgm:t>
    </dgm:pt>
    <dgm:pt modelId="{07439EDF-3118-43B5-BE3D-3CD151959B49}">
      <dgm:prSet phldrT="[Text]"/>
      <dgm:spPr>
        <a:solidFill>
          <a:srgbClr val="FF9900"/>
        </a:solidFill>
      </dgm:spPr>
      <dgm:t>
        <a:bodyPr/>
        <a:lstStyle/>
        <a:p>
          <a:endParaRPr lang="en-US" dirty="0">
            <a:solidFill>
              <a:srgbClr val="B1E8FF"/>
            </a:solidFill>
          </a:endParaRPr>
        </a:p>
      </dgm:t>
    </dgm:pt>
    <dgm:pt modelId="{46E0C3DB-1540-48F9-AC3F-B09EFAFD12E8}" type="parTrans" cxnId="{F626C0E1-BD8B-41A6-81AD-60D8FF1B25DB}">
      <dgm:prSet/>
      <dgm:spPr/>
      <dgm:t>
        <a:bodyPr/>
        <a:lstStyle/>
        <a:p>
          <a:endParaRPr lang="en-US"/>
        </a:p>
      </dgm:t>
    </dgm:pt>
    <dgm:pt modelId="{A64E1051-B465-4892-A887-EF98A5D9B85C}" type="sibTrans" cxnId="{F626C0E1-BD8B-41A6-81AD-60D8FF1B25DB}">
      <dgm:prSet/>
      <dgm:spPr/>
      <dgm:t>
        <a:bodyPr/>
        <a:lstStyle/>
        <a:p>
          <a:endParaRPr lang="en-US"/>
        </a:p>
      </dgm:t>
    </dgm:pt>
    <dgm:pt modelId="{0F991FFA-2604-497B-BE04-0BF03C830756}">
      <dgm:prSet phldrT="[Text]"/>
      <dgm:spPr/>
      <dgm:t>
        <a:bodyPr anchor="ctr"/>
        <a:lstStyle/>
        <a:p>
          <a:r>
            <a:rPr lang="en-US" dirty="0"/>
            <a:t>Compare schools financial aid offers carefully</a:t>
          </a:r>
        </a:p>
      </dgm:t>
    </dgm:pt>
    <dgm:pt modelId="{2BBB85C8-5DCF-4FFB-A97C-F7457EF1DDC2}" type="parTrans" cxnId="{B01DCCA7-F1AE-4493-B435-049E6C10139C}">
      <dgm:prSet/>
      <dgm:spPr/>
      <dgm:t>
        <a:bodyPr/>
        <a:lstStyle/>
        <a:p>
          <a:endParaRPr lang="en-US"/>
        </a:p>
      </dgm:t>
    </dgm:pt>
    <dgm:pt modelId="{7E4FF9AA-A81D-48C9-845C-5260E76FCAEF}" type="sibTrans" cxnId="{B01DCCA7-F1AE-4493-B435-049E6C10139C}">
      <dgm:prSet/>
      <dgm:spPr/>
      <dgm:t>
        <a:bodyPr/>
        <a:lstStyle/>
        <a:p>
          <a:endParaRPr lang="en-US"/>
        </a:p>
      </dgm:t>
    </dgm:pt>
    <dgm:pt modelId="{E7ACF36F-3934-4BDB-957A-4652E9BC7212}">
      <dgm:prSet phldrT="[Text]"/>
      <dgm:spPr>
        <a:solidFill>
          <a:srgbClr val="B22134"/>
        </a:solidFill>
      </dgm:spPr>
      <dgm:t>
        <a:bodyPr/>
        <a:lstStyle/>
        <a:p>
          <a:endParaRPr lang="en-US" dirty="0">
            <a:solidFill>
              <a:srgbClr val="B1E8FF"/>
            </a:solidFill>
          </a:endParaRPr>
        </a:p>
      </dgm:t>
    </dgm:pt>
    <dgm:pt modelId="{FCD18C94-F1F7-4168-BA45-904FF8308CC4}" type="parTrans" cxnId="{21776847-5791-4010-8CE4-3D2EDB310420}">
      <dgm:prSet/>
      <dgm:spPr/>
      <dgm:t>
        <a:bodyPr/>
        <a:lstStyle/>
        <a:p>
          <a:endParaRPr lang="en-US"/>
        </a:p>
      </dgm:t>
    </dgm:pt>
    <dgm:pt modelId="{018CC21A-542D-4472-B893-733D4EBC4A7C}" type="sibTrans" cxnId="{21776847-5791-4010-8CE4-3D2EDB310420}">
      <dgm:prSet/>
      <dgm:spPr/>
      <dgm:t>
        <a:bodyPr/>
        <a:lstStyle/>
        <a:p>
          <a:endParaRPr lang="en-US"/>
        </a:p>
      </dgm:t>
    </dgm:pt>
    <dgm:pt modelId="{9D784DFB-592B-42B1-8A79-A46CFB72CF14}">
      <dgm:prSet phldrT="[Text]"/>
      <dgm:spPr/>
      <dgm:t>
        <a:bodyPr anchor="ctr"/>
        <a:lstStyle/>
        <a:p>
          <a:r>
            <a:rPr lang="en-US" dirty="0"/>
            <a:t>Be sure you have the money you need</a:t>
          </a:r>
        </a:p>
      </dgm:t>
    </dgm:pt>
    <dgm:pt modelId="{3AB0A30E-53F5-41B3-8CC2-16960A733610}" type="parTrans" cxnId="{69819914-EAA8-4C27-A140-002A1A645E21}">
      <dgm:prSet/>
      <dgm:spPr/>
      <dgm:t>
        <a:bodyPr/>
        <a:lstStyle/>
        <a:p>
          <a:endParaRPr lang="en-US"/>
        </a:p>
      </dgm:t>
    </dgm:pt>
    <dgm:pt modelId="{14589D29-1DD4-41D9-B5AA-CD04E567A784}" type="sibTrans" cxnId="{69819914-EAA8-4C27-A140-002A1A645E21}">
      <dgm:prSet/>
      <dgm:spPr/>
      <dgm:t>
        <a:bodyPr/>
        <a:lstStyle/>
        <a:p>
          <a:endParaRPr lang="en-US"/>
        </a:p>
      </dgm:t>
    </dgm:pt>
    <dgm:pt modelId="{D4D23257-9B22-4D56-987A-8EFBC38D1E28}" type="pres">
      <dgm:prSet presAssocID="{3102D03C-77B7-4F58-A489-3D1D8A01B286}" presName="Name0" presStyleCnt="0">
        <dgm:presLayoutVars>
          <dgm:dir/>
          <dgm:animLvl val="lvl"/>
          <dgm:resizeHandles val="exact"/>
        </dgm:presLayoutVars>
      </dgm:prSet>
      <dgm:spPr/>
    </dgm:pt>
    <dgm:pt modelId="{4FA2CBDA-C16E-4026-8FB1-74E368CA09C3}" type="pres">
      <dgm:prSet presAssocID="{1A91B42C-0BE3-4CA5-888E-02603191AE13}" presName="compositeNode" presStyleCnt="0">
        <dgm:presLayoutVars>
          <dgm:bulletEnabled val="1"/>
        </dgm:presLayoutVars>
      </dgm:prSet>
      <dgm:spPr/>
    </dgm:pt>
    <dgm:pt modelId="{EBB07F1C-72CE-4F3E-B179-CF660146946D}" type="pres">
      <dgm:prSet presAssocID="{1A91B42C-0BE3-4CA5-888E-02603191AE13}" presName="bgRect" presStyleLbl="node1" presStyleIdx="0" presStyleCnt="5"/>
      <dgm:spPr/>
    </dgm:pt>
    <dgm:pt modelId="{4BC75E73-EA6B-4561-B352-114049105FD1}" type="pres">
      <dgm:prSet presAssocID="{1A91B42C-0BE3-4CA5-888E-02603191AE13}" presName="parentNode" presStyleLbl="node1" presStyleIdx="0" presStyleCnt="5">
        <dgm:presLayoutVars>
          <dgm:chMax val="0"/>
          <dgm:bulletEnabled val="1"/>
        </dgm:presLayoutVars>
      </dgm:prSet>
      <dgm:spPr/>
    </dgm:pt>
    <dgm:pt modelId="{F16AD0C3-2CD0-4A4E-8FEB-8A20181739CA}" type="pres">
      <dgm:prSet presAssocID="{1A91B42C-0BE3-4CA5-888E-02603191AE13}" presName="childNode" presStyleLbl="node1" presStyleIdx="0" presStyleCnt="5">
        <dgm:presLayoutVars>
          <dgm:bulletEnabled val="1"/>
        </dgm:presLayoutVars>
      </dgm:prSet>
      <dgm:spPr/>
    </dgm:pt>
    <dgm:pt modelId="{8611917B-673D-4DF2-86B8-AA61FA69155B}" type="pres">
      <dgm:prSet presAssocID="{295EEE41-BA52-4093-8862-345AE1BA03E8}" presName="hSp" presStyleCnt="0"/>
      <dgm:spPr/>
    </dgm:pt>
    <dgm:pt modelId="{7E786B2C-1A0E-4933-9327-ED8EC0256855}" type="pres">
      <dgm:prSet presAssocID="{295EEE41-BA52-4093-8862-345AE1BA03E8}" presName="vProcSp" presStyleCnt="0"/>
      <dgm:spPr/>
    </dgm:pt>
    <dgm:pt modelId="{6509AA2B-9236-480D-A1AE-935AC866B6E9}" type="pres">
      <dgm:prSet presAssocID="{295EEE41-BA52-4093-8862-345AE1BA03E8}" presName="vSp1" presStyleCnt="0"/>
      <dgm:spPr/>
    </dgm:pt>
    <dgm:pt modelId="{7E06D85D-2790-4371-ABA1-4486A7E69841}" type="pres">
      <dgm:prSet presAssocID="{295EEE41-BA52-4093-8862-345AE1BA03E8}" presName="simulatedConn" presStyleLbl="solidFgAcc1" presStyleIdx="0" presStyleCnt="4" custLinFactY="-159103" custLinFactNeighborY="-200000"/>
      <dgm:spPr>
        <a:solidFill>
          <a:schemeClr val="bg1"/>
        </a:solidFill>
        <a:ln>
          <a:solidFill>
            <a:srgbClr val="007299"/>
          </a:solidFill>
        </a:ln>
      </dgm:spPr>
    </dgm:pt>
    <dgm:pt modelId="{2842FCCC-DFD1-4FFD-AD36-D535C080BA2F}" type="pres">
      <dgm:prSet presAssocID="{295EEE41-BA52-4093-8862-345AE1BA03E8}" presName="vSp2" presStyleCnt="0"/>
      <dgm:spPr/>
    </dgm:pt>
    <dgm:pt modelId="{7A1C6FD7-ABB4-41F0-B587-604EB75BA49E}" type="pres">
      <dgm:prSet presAssocID="{295EEE41-BA52-4093-8862-345AE1BA03E8}" presName="sibTrans" presStyleCnt="0"/>
      <dgm:spPr/>
    </dgm:pt>
    <dgm:pt modelId="{35968A87-CDE7-4031-8C24-CA8A9F383A0B}" type="pres">
      <dgm:prSet presAssocID="{71306440-217B-47C3-9A52-EF2D3EA1FE9F}" presName="compositeNode" presStyleCnt="0">
        <dgm:presLayoutVars>
          <dgm:bulletEnabled val="1"/>
        </dgm:presLayoutVars>
      </dgm:prSet>
      <dgm:spPr/>
    </dgm:pt>
    <dgm:pt modelId="{9DCD1020-47A3-4A6B-9795-8859208FE452}" type="pres">
      <dgm:prSet presAssocID="{71306440-217B-47C3-9A52-EF2D3EA1FE9F}" presName="bgRect" presStyleLbl="node1" presStyleIdx="1" presStyleCnt="5"/>
      <dgm:spPr/>
    </dgm:pt>
    <dgm:pt modelId="{5FF0F96C-A3D2-4D3B-A42D-E4F75DEAC621}" type="pres">
      <dgm:prSet presAssocID="{71306440-217B-47C3-9A52-EF2D3EA1FE9F}" presName="parentNode" presStyleLbl="node1" presStyleIdx="1" presStyleCnt="5">
        <dgm:presLayoutVars>
          <dgm:chMax val="0"/>
          <dgm:bulletEnabled val="1"/>
        </dgm:presLayoutVars>
      </dgm:prSet>
      <dgm:spPr/>
    </dgm:pt>
    <dgm:pt modelId="{D2114065-7F3E-4672-87F2-F28C534DFD1D}" type="pres">
      <dgm:prSet presAssocID="{71306440-217B-47C3-9A52-EF2D3EA1FE9F}" presName="childNode" presStyleLbl="node1" presStyleIdx="1" presStyleCnt="5">
        <dgm:presLayoutVars>
          <dgm:bulletEnabled val="1"/>
        </dgm:presLayoutVars>
      </dgm:prSet>
      <dgm:spPr/>
    </dgm:pt>
    <dgm:pt modelId="{9CFBEE15-C3B8-4758-B20A-A64355216354}" type="pres">
      <dgm:prSet presAssocID="{F5947B87-80E3-4A1D-A929-DAB5FC089E98}" presName="hSp" presStyleCnt="0"/>
      <dgm:spPr/>
    </dgm:pt>
    <dgm:pt modelId="{DAF4CD07-541E-48C9-95D0-435F5EA08F74}" type="pres">
      <dgm:prSet presAssocID="{F5947B87-80E3-4A1D-A929-DAB5FC089E98}" presName="vProcSp" presStyleCnt="0"/>
      <dgm:spPr/>
    </dgm:pt>
    <dgm:pt modelId="{4DF9F1DF-CDC6-4DDD-8966-5DD59DED76AC}" type="pres">
      <dgm:prSet presAssocID="{F5947B87-80E3-4A1D-A929-DAB5FC089E98}" presName="vSp1" presStyleCnt="0"/>
      <dgm:spPr/>
    </dgm:pt>
    <dgm:pt modelId="{79B03D78-7110-427A-BF41-E1A3627E32FA}" type="pres">
      <dgm:prSet presAssocID="{F5947B87-80E3-4A1D-A929-DAB5FC089E98}" presName="simulatedConn" presStyleLbl="solidFgAcc1" presStyleIdx="1" presStyleCnt="4" custLinFactY="-159103" custLinFactNeighborY="-200000"/>
      <dgm:spPr>
        <a:ln>
          <a:solidFill>
            <a:srgbClr val="92278F"/>
          </a:solidFill>
        </a:ln>
      </dgm:spPr>
    </dgm:pt>
    <dgm:pt modelId="{1BC2720F-1685-4C42-9C5F-738D790DA985}" type="pres">
      <dgm:prSet presAssocID="{F5947B87-80E3-4A1D-A929-DAB5FC089E98}" presName="vSp2" presStyleCnt="0"/>
      <dgm:spPr/>
    </dgm:pt>
    <dgm:pt modelId="{BD70A336-9958-47CA-828B-705B8E1BD50A}" type="pres">
      <dgm:prSet presAssocID="{F5947B87-80E3-4A1D-A929-DAB5FC089E98}" presName="sibTrans" presStyleCnt="0"/>
      <dgm:spPr/>
    </dgm:pt>
    <dgm:pt modelId="{3C6B8359-158A-44E0-BD84-4C9E712C7D16}" type="pres">
      <dgm:prSet presAssocID="{82E7E145-CAD3-4AA0-B0B6-66E4B308A081}" presName="compositeNode" presStyleCnt="0">
        <dgm:presLayoutVars>
          <dgm:bulletEnabled val="1"/>
        </dgm:presLayoutVars>
      </dgm:prSet>
      <dgm:spPr/>
    </dgm:pt>
    <dgm:pt modelId="{826E06AA-943A-4B5D-8791-1C38EA1323D2}" type="pres">
      <dgm:prSet presAssocID="{82E7E145-CAD3-4AA0-B0B6-66E4B308A081}" presName="bgRect" presStyleLbl="node1" presStyleIdx="2" presStyleCnt="5"/>
      <dgm:spPr/>
    </dgm:pt>
    <dgm:pt modelId="{5D5EED6F-C603-4E66-9DD3-9B62026C0054}" type="pres">
      <dgm:prSet presAssocID="{82E7E145-CAD3-4AA0-B0B6-66E4B308A081}" presName="parentNode" presStyleLbl="node1" presStyleIdx="2" presStyleCnt="5">
        <dgm:presLayoutVars>
          <dgm:chMax val="0"/>
          <dgm:bulletEnabled val="1"/>
        </dgm:presLayoutVars>
      </dgm:prSet>
      <dgm:spPr/>
    </dgm:pt>
    <dgm:pt modelId="{02963E2F-8E27-490D-A3C5-BC5F4CB9D19E}" type="pres">
      <dgm:prSet presAssocID="{82E7E145-CAD3-4AA0-B0B6-66E4B308A081}" presName="childNode" presStyleLbl="node1" presStyleIdx="2" presStyleCnt="5">
        <dgm:presLayoutVars>
          <dgm:bulletEnabled val="1"/>
        </dgm:presLayoutVars>
      </dgm:prSet>
      <dgm:spPr/>
    </dgm:pt>
    <dgm:pt modelId="{D013B219-2993-4631-9878-FDA8CBF1E535}" type="pres">
      <dgm:prSet presAssocID="{62326E96-A0A2-4A73-9DBF-91415ABDB84E}" presName="hSp" presStyleCnt="0"/>
      <dgm:spPr/>
    </dgm:pt>
    <dgm:pt modelId="{F663906F-5A58-4F90-993A-D21CE8F99F02}" type="pres">
      <dgm:prSet presAssocID="{62326E96-A0A2-4A73-9DBF-91415ABDB84E}" presName="vProcSp" presStyleCnt="0"/>
      <dgm:spPr/>
    </dgm:pt>
    <dgm:pt modelId="{4C255789-04FC-460C-A306-7B5A05C30BE0}" type="pres">
      <dgm:prSet presAssocID="{62326E96-A0A2-4A73-9DBF-91415ABDB84E}" presName="vSp1" presStyleCnt="0"/>
      <dgm:spPr/>
    </dgm:pt>
    <dgm:pt modelId="{6E382471-836E-4D07-B20A-100CA19702A6}" type="pres">
      <dgm:prSet presAssocID="{62326E96-A0A2-4A73-9DBF-91415ABDB84E}" presName="simulatedConn" presStyleLbl="solidFgAcc1" presStyleIdx="2" presStyleCnt="4" custLinFactY="-159103" custLinFactNeighborY="-200000"/>
      <dgm:spPr>
        <a:ln>
          <a:solidFill>
            <a:srgbClr val="41762C"/>
          </a:solidFill>
        </a:ln>
      </dgm:spPr>
    </dgm:pt>
    <dgm:pt modelId="{C18FA9D2-10FA-4E16-B567-170AE541853A}" type="pres">
      <dgm:prSet presAssocID="{62326E96-A0A2-4A73-9DBF-91415ABDB84E}" presName="vSp2" presStyleCnt="0"/>
      <dgm:spPr/>
    </dgm:pt>
    <dgm:pt modelId="{50AFBEF1-4129-4932-B88A-130B0118D53D}" type="pres">
      <dgm:prSet presAssocID="{62326E96-A0A2-4A73-9DBF-91415ABDB84E}" presName="sibTrans" presStyleCnt="0"/>
      <dgm:spPr/>
    </dgm:pt>
    <dgm:pt modelId="{A73A183C-499F-4873-B429-39D7D9E64D91}" type="pres">
      <dgm:prSet presAssocID="{07439EDF-3118-43B5-BE3D-3CD151959B49}" presName="compositeNode" presStyleCnt="0">
        <dgm:presLayoutVars>
          <dgm:bulletEnabled val="1"/>
        </dgm:presLayoutVars>
      </dgm:prSet>
      <dgm:spPr/>
    </dgm:pt>
    <dgm:pt modelId="{D7FB5771-AD04-4B16-B3CC-4B592CFBC5B0}" type="pres">
      <dgm:prSet presAssocID="{07439EDF-3118-43B5-BE3D-3CD151959B49}" presName="bgRect" presStyleLbl="node1" presStyleIdx="3" presStyleCnt="5"/>
      <dgm:spPr/>
    </dgm:pt>
    <dgm:pt modelId="{36B30E66-549E-4D18-A61A-4038834571D6}" type="pres">
      <dgm:prSet presAssocID="{07439EDF-3118-43B5-BE3D-3CD151959B49}" presName="parentNode" presStyleLbl="node1" presStyleIdx="3" presStyleCnt="5">
        <dgm:presLayoutVars>
          <dgm:chMax val="0"/>
          <dgm:bulletEnabled val="1"/>
        </dgm:presLayoutVars>
      </dgm:prSet>
      <dgm:spPr/>
    </dgm:pt>
    <dgm:pt modelId="{6DDBBB07-39A4-4748-AEF1-17756B3A5CCE}" type="pres">
      <dgm:prSet presAssocID="{07439EDF-3118-43B5-BE3D-3CD151959B49}" presName="childNode" presStyleLbl="node1" presStyleIdx="3" presStyleCnt="5">
        <dgm:presLayoutVars>
          <dgm:bulletEnabled val="1"/>
        </dgm:presLayoutVars>
      </dgm:prSet>
      <dgm:spPr/>
    </dgm:pt>
    <dgm:pt modelId="{53C1E31E-89EC-4E1E-965E-B6F15E377CFB}" type="pres">
      <dgm:prSet presAssocID="{A64E1051-B465-4892-A887-EF98A5D9B85C}" presName="hSp" presStyleCnt="0"/>
      <dgm:spPr/>
    </dgm:pt>
    <dgm:pt modelId="{B8F5F5F3-0142-42FC-935C-C1417A97E4F1}" type="pres">
      <dgm:prSet presAssocID="{A64E1051-B465-4892-A887-EF98A5D9B85C}" presName="vProcSp" presStyleCnt="0"/>
      <dgm:spPr/>
    </dgm:pt>
    <dgm:pt modelId="{E8C509B9-41CB-4121-A9F9-F0E1C0AC2748}" type="pres">
      <dgm:prSet presAssocID="{A64E1051-B465-4892-A887-EF98A5D9B85C}" presName="vSp1" presStyleCnt="0"/>
      <dgm:spPr/>
    </dgm:pt>
    <dgm:pt modelId="{06D84132-C768-4BF8-B7BC-4BBF051A18E9}" type="pres">
      <dgm:prSet presAssocID="{A64E1051-B465-4892-A887-EF98A5D9B85C}" presName="simulatedConn" presStyleLbl="solidFgAcc1" presStyleIdx="3" presStyleCnt="4" custLinFactY="-159103" custLinFactNeighborY="-200000"/>
      <dgm:spPr>
        <a:ln>
          <a:solidFill>
            <a:srgbClr val="FF9900"/>
          </a:solidFill>
        </a:ln>
      </dgm:spPr>
    </dgm:pt>
    <dgm:pt modelId="{6BA795C8-EDA9-4FAD-9B05-0EE240AACA7D}" type="pres">
      <dgm:prSet presAssocID="{A64E1051-B465-4892-A887-EF98A5D9B85C}" presName="vSp2" presStyleCnt="0"/>
      <dgm:spPr/>
    </dgm:pt>
    <dgm:pt modelId="{75D14FBA-0B4E-4D27-BB23-A0523738A7D7}" type="pres">
      <dgm:prSet presAssocID="{A64E1051-B465-4892-A887-EF98A5D9B85C}" presName="sibTrans" presStyleCnt="0"/>
      <dgm:spPr/>
    </dgm:pt>
    <dgm:pt modelId="{69030D84-15E3-432A-B3AE-A9F89F8CA792}" type="pres">
      <dgm:prSet presAssocID="{E7ACF36F-3934-4BDB-957A-4652E9BC7212}" presName="compositeNode" presStyleCnt="0">
        <dgm:presLayoutVars>
          <dgm:bulletEnabled val="1"/>
        </dgm:presLayoutVars>
      </dgm:prSet>
      <dgm:spPr/>
    </dgm:pt>
    <dgm:pt modelId="{DCF3C3A4-CAB0-459F-9FE9-FB72E8D4FD5D}" type="pres">
      <dgm:prSet presAssocID="{E7ACF36F-3934-4BDB-957A-4652E9BC7212}" presName="bgRect" presStyleLbl="node1" presStyleIdx="4" presStyleCnt="5"/>
      <dgm:spPr/>
    </dgm:pt>
    <dgm:pt modelId="{0B574F5A-58D9-40FA-AAD1-E4702DE07374}" type="pres">
      <dgm:prSet presAssocID="{E7ACF36F-3934-4BDB-957A-4652E9BC7212}" presName="parentNode" presStyleLbl="node1" presStyleIdx="4" presStyleCnt="5">
        <dgm:presLayoutVars>
          <dgm:chMax val="0"/>
          <dgm:bulletEnabled val="1"/>
        </dgm:presLayoutVars>
      </dgm:prSet>
      <dgm:spPr/>
    </dgm:pt>
    <dgm:pt modelId="{EDCF73D7-A6B7-4A9B-9135-921CCE6684B3}" type="pres">
      <dgm:prSet presAssocID="{E7ACF36F-3934-4BDB-957A-4652E9BC7212}" presName="childNode" presStyleLbl="node1" presStyleIdx="4" presStyleCnt="5">
        <dgm:presLayoutVars>
          <dgm:bulletEnabled val="1"/>
        </dgm:presLayoutVars>
      </dgm:prSet>
      <dgm:spPr/>
    </dgm:pt>
  </dgm:ptLst>
  <dgm:cxnLst>
    <dgm:cxn modelId="{69819914-EAA8-4C27-A140-002A1A645E21}" srcId="{E7ACF36F-3934-4BDB-957A-4652E9BC7212}" destId="{9D784DFB-592B-42B1-8A79-A46CFB72CF14}" srcOrd="0" destOrd="0" parTransId="{3AB0A30E-53F5-41B3-8CC2-16960A733610}" sibTransId="{14589D29-1DD4-41D9-B5AA-CD04E567A784}"/>
    <dgm:cxn modelId="{7383DA2B-77E5-4B79-829A-AE338499ADF5}" srcId="{1A91B42C-0BE3-4CA5-888E-02603191AE13}" destId="{E691B60D-C14F-43AB-9F3C-4F3544E88D49}" srcOrd="0" destOrd="0" parTransId="{EC30AD65-E4B2-42FA-9B2A-6FFE66D0A7AC}" sibTransId="{2581D66F-0F44-45B5-BE65-D518C41C077B}"/>
    <dgm:cxn modelId="{5D360837-43EE-4554-9C8D-3799C25F730B}" srcId="{3102D03C-77B7-4F58-A489-3D1D8A01B286}" destId="{1A91B42C-0BE3-4CA5-888E-02603191AE13}" srcOrd="0" destOrd="0" parTransId="{99A3316C-13DE-45CC-8D0A-4BD00377C43A}" sibTransId="{295EEE41-BA52-4093-8862-345AE1BA03E8}"/>
    <dgm:cxn modelId="{CD893D62-7BD4-4ED5-B71F-F4F756BA225F}" srcId="{3102D03C-77B7-4F58-A489-3D1D8A01B286}" destId="{82E7E145-CAD3-4AA0-B0B6-66E4B308A081}" srcOrd="2" destOrd="0" parTransId="{481036F1-89C3-419A-B76F-3884FE2DFC6C}" sibTransId="{62326E96-A0A2-4A73-9DBF-91415ABDB84E}"/>
    <dgm:cxn modelId="{0D141247-3128-42F0-8401-938E2B6A52BF}" type="presOf" srcId="{07439EDF-3118-43B5-BE3D-3CD151959B49}" destId="{36B30E66-549E-4D18-A61A-4038834571D6}" srcOrd="1" destOrd="0" presId="urn:microsoft.com/office/officeart/2005/8/layout/hProcess7"/>
    <dgm:cxn modelId="{21776847-5791-4010-8CE4-3D2EDB310420}" srcId="{3102D03C-77B7-4F58-A489-3D1D8A01B286}" destId="{E7ACF36F-3934-4BDB-957A-4652E9BC7212}" srcOrd="4" destOrd="0" parTransId="{FCD18C94-F1F7-4168-BA45-904FF8308CC4}" sibTransId="{018CC21A-542D-4472-B893-733D4EBC4A7C}"/>
    <dgm:cxn modelId="{B88D7C6C-5EF3-42B5-AB29-1B1B823D7BA9}" type="presOf" srcId="{07439EDF-3118-43B5-BE3D-3CD151959B49}" destId="{D7FB5771-AD04-4B16-B3CC-4B592CFBC5B0}" srcOrd="0" destOrd="0" presId="urn:microsoft.com/office/officeart/2005/8/layout/hProcess7"/>
    <dgm:cxn modelId="{3D7D544D-BC43-4EA9-BF8C-D9736651D423}" type="presOf" srcId="{3102D03C-77B7-4F58-A489-3D1D8A01B286}" destId="{D4D23257-9B22-4D56-987A-8EFBC38D1E28}" srcOrd="0" destOrd="0" presId="urn:microsoft.com/office/officeart/2005/8/layout/hProcess7"/>
    <dgm:cxn modelId="{B713F86F-07C4-45F2-8270-64E4934266E8}" type="presOf" srcId="{E691B60D-C14F-43AB-9F3C-4F3544E88D49}" destId="{F16AD0C3-2CD0-4A4E-8FEB-8A20181739CA}" srcOrd="0" destOrd="0" presId="urn:microsoft.com/office/officeart/2005/8/layout/hProcess7"/>
    <dgm:cxn modelId="{FC04CE54-A623-4C50-8DBF-5A830D730B6A}" srcId="{82E7E145-CAD3-4AA0-B0B6-66E4B308A081}" destId="{2FF7D2B0-1DF0-42B8-8006-C3A772D8B21E}" srcOrd="0" destOrd="0" parTransId="{42E3D393-4421-47B9-ABB2-6DFFB46B5775}" sibTransId="{6B3AB579-F059-46DE-A8E7-6B51B48C2DC9}"/>
    <dgm:cxn modelId="{817EE959-6387-41C5-BA44-5264774D2853}" type="presOf" srcId="{82E7E145-CAD3-4AA0-B0B6-66E4B308A081}" destId="{5D5EED6F-C603-4E66-9DD3-9B62026C0054}" srcOrd="1" destOrd="0" presId="urn:microsoft.com/office/officeart/2005/8/layout/hProcess7"/>
    <dgm:cxn modelId="{E6D23A8E-0C67-4E1F-ACE7-9D867754263B}" type="presOf" srcId="{9D784DFB-592B-42B1-8A79-A46CFB72CF14}" destId="{EDCF73D7-A6B7-4A9B-9135-921CCE6684B3}" srcOrd="0" destOrd="0" presId="urn:microsoft.com/office/officeart/2005/8/layout/hProcess7"/>
    <dgm:cxn modelId="{49C52F94-8B30-46B2-9123-CF3EF87A2F63}" type="presOf" srcId="{71306440-217B-47C3-9A52-EF2D3EA1FE9F}" destId="{9DCD1020-47A3-4A6B-9795-8859208FE452}" srcOrd="0" destOrd="0" presId="urn:microsoft.com/office/officeart/2005/8/layout/hProcess7"/>
    <dgm:cxn modelId="{CEC4D2A3-6C4D-400A-B758-4122A617E8A2}" type="presOf" srcId="{1A91B42C-0BE3-4CA5-888E-02603191AE13}" destId="{4BC75E73-EA6B-4561-B352-114049105FD1}" srcOrd="1" destOrd="0" presId="urn:microsoft.com/office/officeart/2005/8/layout/hProcess7"/>
    <dgm:cxn modelId="{B01DCCA7-F1AE-4493-B435-049E6C10139C}" srcId="{07439EDF-3118-43B5-BE3D-3CD151959B49}" destId="{0F991FFA-2604-497B-BE04-0BF03C830756}" srcOrd="0" destOrd="0" parTransId="{2BBB85C8-5DCF-4FFB-A97C-F7457EF1DDC2}" sibTransId="{7E4FF9AA-A81D-48C9-845C-5260E76FCAEF}"/>
    <dgm:cxn modelId="{D89BE9AF-A9BC-42E6-8481-2C0DDBAC03C7}" type="presOf" srcId="{3139273D-70F6-4E16-8C93-F7B5C34A7FD9}" destId="{D2114065-7F3E-4672-87F2-F28C534DFD1D}" srcOrd="0" destOrd="0" presId="urn:microsoft.com/office/officeart/2005/8/layout/hProcess7"/>
    <dgm:cxn modelId="{BAD734BB-A945-42B5-B6E9-FEEAED2F9040}" type="presOf" srcId="{E7ACF36F-3934-4BDB-957A-4652E9BC7212}" destId="{0B574F5A-58D9-40FA-AAD1-E4702DE07374}" srcOrd="1" destOrd="0" presId="urn:microsoft.com/office/officeart/2005/8/layout/hProcess7"/>
    <dgm:cxn modelId="{DD4E1BC5-BC25-4C71-AD2E-7E1416A0A56A}" srcId="{3102D03C-77B7-4F58-A489-3D1D8A01B286}" destId="{71306440-217B-47C3-9A52-EF2D3EA1FE9F}" srcOrd="1" destOrd="0" parTransId="{5D0D7E2D-AA30-4D73-8063-7855BC7AB2D4}" sibTransId="{F5947B87-80E3-4A1D-A929-DAB5FC089E98}"/>
    <dgm:cxn modelId="{7FA890CF-E9DD-486F-B2E1-2C8EC096FD14}" srcId="{71306440-217B-47C3-9A52-EF2D3EA1FE9F}" destId="{3139273D-70F6-4E16-8C93-F7B5C34A7FD9}" srcOrd="0" destOrd="0" parTransId="{8236DA78-D745-404C-836F-3ECDE1ADB281}" sibTransId="{9129E511-6764-4CAB-BEE1-F0F3612D3B96}"/>
    <dgm:cxn modelId="{3ECAF5D0-A80B-44C3-8AB6-9AAEE2FBA673}" type="presOf" srcId="{71306440-217B-47C3-9A52-EF2D3EA1FE9F}" destId="{5FF0F96C-A3D2-4D3B-A42D-E4F75DEAC621}" srcOrd="1" destOrd="0" presId="urn:microsoft.com/office/officeart/2005/8/layout/hProcess7"/>
    <dgm:cxn modelId="{435957D2-B877-431A-8447-236670CF6247}" type="presOf" srcId="{1A91B42C-0BE3-4CA5-888E-02603191AE13}" destId="{EBB07F1C-72CE-4F3E-B179-CF660146946D}" srcOrd="0" destOrd="0" presId="urn:microsoft.com/office/officeart/2005/8/layout/hProcess7"/>
    <dgm:cxn modelId="{FA1326D9-0DA0-41CD-BDED-ECE550254395}" type="presOf" srcId="{0F991FFA-2604-497B-BE04-0BF03C830756}" destId="{6DDBBB07-39A4-4748-AEF1-17756B3A5CCE}" srcOrd="0" destOrd="0" presId="urn:microsoft.com/office/officeart/2005/8/layout/hProcess7"/>
    <dgm:cxn modelId="{F626C0E1-BD8B-41A6-81AD-60D8FF1B25DB}" srcId="{3102D03C-77B7-4F58-A489-3D1D8A01B286}" destId="{07439EDF-3118-43B5-BE3D-3CD151959B49}" srcOrd="3" destOrd="0" parTransId="{46E0C3DB-1540-48F9-AC3F-B09EFAFD12E8}" sibTransId="{A64E1051-B465-4892-A887-EF98A5D9B85C}"/>
    <dgm:cxn modelId="{ABDE18EE-5BBC-4FE4-94E0-5684EA8ABA6B}" type="presOf" srcId="{2FF7D2B0-1DF0-42B8-8006-C3A772D8B21E}" destId="{02963E2F-8E27-490D-A3C5-BC5F4CB9D19E}" srcOrd="0" destOrd="0" presId="urn:microsoft.com/office/officeart/2005/8/layout/hProcess7"/>
    <dgm:cxn modelId="{78CA4FF2-DF6B-4DC9-BF58-443DAEF46CBC}" type="presOf" srcId="{82E7E145-CAD3-4AA0-B0B6-66E4B308A081}" destId="{826E06AA-943A-4B5D-8791-1C38EA1323D2}" srcOrd="0" destOrd="0" presId="urn:microsoft.com/office/officeart/2005/8/layout/hProcess7"/>
    <dgm:cxn modelId="{176C6BFD-D7FC-41A0-9A6C-F634B3869247}" type="presOf" srcId="{E7ACF36F-3934-4BDB-957A-4652E9BC7212}" destId="{DCF3C3A4-CAB0-459F-9FE9-FB72E8D4FD5D}" srcOrd="0" destOrd="0" presId="urn:microsoft.com/office/officeart/2005/8/layout/hProcess7"/>
    <dgm:cxn modelId="{DE40E1E9-ADDF-416B-867B-5489A8104BD0}" type="presParOf" srcId="{D4D23257-9B22-4D56-987A-8EFBC38D1E28}" destId="{4FA2CBDA-C16E-4026-8FB1-74E368CA09C3}" srcOrd="0" destOrd="0" presId="urn:microsoft.com/office/officeart/2005/8/layout/hProcess7"/>
    <dgm:cxn modelId="{EC037FBC-D407-41AE-A236-27FB2278DC70}" type="presParOf" srcId="{4FA2CBDA-C16E-4026-8FB1-74E368CA09C3}" destId="{EBB07F1C-72CE-4F3E-B179-CF660146946D}" srcOrd="0" destOrd="0" presId="urn:microsoft.com/office/officeart/2005/8/layout/hProcess7"/>
    <dgm:cxn modelId="{7D36A005-8A99-4244-BEE7-4722A2C12778}" type="presParOf" srcId="{4FA2CBDA-C16E-4026-8FB1-74E368CA09C3}" destId="{4BC75E73-EA6B-4561-B352-114049105FD1}" srcOrd="1" destOrd="0" presId="urn:microsoft.com/office/officeart/2005/8/layout/hProcess7"/>
    <dgm:cxn modelId="{89793154-6B66-4C4D-963C-975643F640BB}" type="presParOf" srcId="{4FA2CBDA-C16E-4026-8FB1-74E368CA09C3}" destId="{F16AD0C3-2CD0-4A4E-8FEB-8A20181739CA}" srcOrd="2" destOrd="0" presId="urn:microsoft.com/office/officeart/2005/8/layout/hProcess7"/>
    <dgm:cxn modelId="{69DE40ED-388C-4B29-B276-27403A10C342}" type="presParOf" srcId="{D4D23257-9B22-4D56-987A-8EFBC38D1E28}" destId="{8611917B-673D-4DF2-86B8-AA61FA69155B}" srcOrd="1" destOrd="0" presId="urn:microsoft.com/office/officeart/2005/8/layout/hProcess7"/>
    <dgm:cxn modelId="{834867A9-4895-4FF8-A7CB-C8DEFA5BF9BE}" type="presParOf" srcId="{D4D23257-9B22-4D56-987A-8EFBC38D1E28}" destId="{7E786B2C-1A0E-4933-9327-ED8EC0256855}" srcOrd="2" destOrd="0" presId="urn:microsoft.com/office/officeart/2005/8/layout/hProcess7"/>
    <dgm:cxn modelId="{5034505F-A7E3-454C-AD70-16F2CBFC6FC5}" type="presParOf" srcId="{7E786B2C-1A0E-4933-9327-ED8EC0256855}" destId="{6509AA2B-9236-480D-A1AE-935AC866B6E9}" srcOrd="0" destOrd="0" presId="urn:microsoft.com/office/officeart/2005/8/layout/hProcess7"/>
    <dgm:cxn modelId="{59DB5F1B-4175-49CD-B04E-F019612C4F71}" type="presParOf" srcId="{7E786B2C-1A0E-4933-9327-ED8EC0256855}" destId="{7E06D85D-2790-4371-ABA1-4486A7E69841}" srcOrd="1" destOrd="0" presId="urn:microsoft.com/office/officeart/2005/8/layout/hProcess7"/>
    <dgm:cxn modelId="{97182878-3119-4472-A3D1-E33DA092EB98}" type="presParOf" srcId="{7E786B2C-1A0E-4933-9327-ED8EC0256855}" destId="{2842FCCC-DFD1-4FFD-AD36-D535C080BA2F}" srcOrd="2" destOrd="0" presId="urn:microsoft.com/office/officeart/2005/8/layout/hProcess7"/>
    <dgm:cxn modelId="{F335515C-6858-4D2A-9361-60493BA892DC}" type="presParOf" srcId="{D4D23257-9B22-4D56-987A-8EFBC38D1E28}" destId="{7A1C6FD7-ABB4-41F0-B587-604EB75BA49E}" srcOrd="3" destOrd="0" presId="urn:microsoft.com/office/officeart/2005/8/layout/hProcess7"/>
    <dgm:cxn modelId="{2AB40EAC-BF5A-484B-A5B2-B1A9887566BB}" type="presParOf" srcId="{D4D23257-9B22-4D56-987A-8EFBC38D1E28}" destId="{35968A87-CDE7-4031-8C24-CA8A9F383A0B}" srcOrd="4" destOrd="0" presId="urn:microsoft.com/office/officeart/2005/8/layout/hProcess7"/>
    <dgm:cxn modelId="{81769DA2-F2E5-47F1-A0CC-9342C3FAA8AD}" type="presParOf" srcId="{35968A87-CDE7-4031-8C24-CA8A9F383A0B}" destId="{9DCD1020-47A3-4A6B-9795-8859208FE452}" srcOrd="0" destOrd="0" presId="urn:microsoft.com/office/officeart/2005/8/layout/hProcess7"/>
    <dgm:cxn modelId="{34208A0B-CA98-46CE-984F-DD6357C30FB8}" type="presParOf" srcId="{35968A87-CDE7-4031-8C24-CA8A9F383A0B}" destId="{5FF0F96C-A3D2-4D3B-A42D-E4F75DEAC621}" srcOrd="1" destOrd="0" presId="urn:microsoft.com/office/officeart/2005/8/layout/hProcess7"/>
    <dgm:cxn modelId="{01D9B8C0-F1C8-4361-87BE-F82046BA38D8}" type="presParOf" srcId="{35968A87-CDE7-4031-8C24-CA8A9F383A0B}" destId="{D2114065-7F3E-4672-87F2-F28C534DFD1D}" srcOrd="2" destOrd="0" presId="urn:microsoft.com/office/officeart/2005/8/layout/hProcess7"/>
    <dgm:cxn modelId="{34E8AB53-3D29-4CB8-A699-389BB5F49AEF}" type="presParOf" srcId="{D4D23257-9B22-4D56-987A-8EFBC38D1E28}" destId="{9CFBEE15-C3B8-4758-B20A-A64355216354}" srcOrd="5" destOrd="0" presId="urn:microsoft.com/office/officeart/2005/8/layout/hProcess7"/>
    <dgm:cxn modelId="{0BEA7312-EA20-4EE5-B55F-7C38BEBD7FC0}" type="presParOf" srcId="{D4D23257-9B22-4D56-987A-8EFBC38D1E28}" destId="{DAF4CD07-541E-48C9-95D0-435F5EA08F74}" srcOrd="6" destOrd="0" presId="urn:microsoft.com/office/officeart/2005/8/layout/hProcess7"/>
    <dgm:cxn modelId="{6A99BF1B-11BE-4112-B448-AC6FA07E59B4}" type="presParOf" srcId="{DAF4CD07-541E-48C9-95D0-435F5EA08F74}" destId="{4DF9F1DF-CDC6-4DDD-8966-5DD59DED76AC}" srcOrd="0" destOrd="0" presId="urn:microsoft.com/office/officeart/2005/8/layout/hProcess7"/>
    <dgm:cxn modelId="{49AB6810-F3CA-4AD3-822E-70154026F0E0}" type="presParOf" srcId="{DAF4CD07-541E-48C9-95D0-435F5EA08F74}" destId="{79B03D78-7110-427A-BF41-E1A3627E32FA}" srcOrd="1" destOrd="0" presId="urn:microsoft.com/office/officeart/2005/8/layout/hProcess7"/>
    <dgm:cxn modelId="{DAD491FE-B9BB-4FF3-B3D9-AFB50CBA4688}" type="presParOf" srcId="{DAF4CD07-541E-48C9-95D0-435F5EA08F74}" destId="{1BC2720F-1685-4C42-9C5F-738D790DA985}" srcOrd="2" destOrd="0" presId="urn:microsoft.com/office/officeart/2005/8/layout/hProcess7"/>
    <dgm:cxn modelId="{549979B5-B64C-450B-AD0E-E0BCAE2E05CC}" type="presParOf" srcId="{D4D23257-9B22-4D56-987A-8EFBC38D1E28}" destId="{BD70A336-9958-47CA-828B-705B8E1BD50A}" srcOrd="7" destOrd="0" presId="urn:microsoft.com/office/officeart/2005/8/layout/hProcess7"/>
    <dgm:cxn modelId="{3BBFF288-748A-482D-8FCE-609CDFAD62C4}" type="presParOf" srcId="{D4D23257-9B22-4D56-987A-8EFBC38D1E28}" destId="{3C6B8359-158A-44E0-BD84-4C9E712C7D16}" srcOrd="8" destOrd="0" presId="urn:microsoft.com/office/officeart/2005/8/layout/hProcess7"/>
    <dgm:cxn modelId="{B1DFD0A7-A336-42A2-830E-A6261656C8DD}" type="presParOf" srcId="{3C6B8359-158A-44E0-BD84-4C9E712C7D16}" destId="{826E06AA-943A-4B5D-8791-1C38EA1323D2}" srcOrd="0" destOrd="0" presId="urn:microsoft.com/office/officeart/2005/8/layout/hProcess7"/>
    <dgm:cxn modelId="{4C1AD6D7-B758-4C44-9500-31CD70325D10}" type="presParOf" srcId="{3C6B8359-158A-44E0-BD84-4C9E712C7D16}" destId="{5D5EED6F-C603-4E66-9DD3-9B62026C0054}" srcOrd="1" destOrd="0" presId="urn:microsoft.com/office/officeart/2005/8/layout/hProcess7"/>
    <dgm:cxn modelId="{3F6502BE-86BE-4FCF-BF08-A6C4B02E815B}" type="presParOf" srcId="{3C6B8359-158A-44E0-BD84-4C9E712C7D16}" destId="{02963E2F-8E27-490D-A3C5-BC5F4CB9D19E}" srcOrd="2" destOrd="0" presId="urn:microsoft.com/office/officeart/2005/8/layout/hProcess7"/>
    <dgm:cxn modelId="{E91C9FC7-A1B3-4065-99C5-F8FBD5038CBF}" type="presParOf" srcId="{D4D23257-9B22-4D56-987A-8EFBC38D1E28}" destId="{D013B219-2993-4631-9878-FDA8CBF1E535}" srcOrd="9" destOrd="0" presId="urn:microsoft.com/office/officeart/2005/8/layout/hProcess7"/>
    <dgm:cxn modelId="{C2EBD7AC-8C09-4C43-9D8E-F8842404C3F9}" type="presParOf" srcId="{D4D23257-9B22-4D56-987A-8EFBC38D1E28}" destId="{F663906F-5A58-4F90-993A-D21CE8F99F02}" srcOrd="10" destOrd="0" presId="urn:microsoft.com/office/officeart/2005/8/layout/hProcess7"/>
    <dgm:cxn modelId="{3561F847-B294-4317-BB03-A920230EEA7B}" type="presParOf" srcId="{F663906F-5A58-4F90-993A-D21CE8F99F02}" destId="{4C255789-04FC-460C-A306-7B5A05C30BE0}" srcOrd="0" destOrd="0" presId="urn:microsoft.com/office/officeart/2005/8/layout/hProcess7"/>
    <dgm:cxn modelId="{03BBEBC6-92AF-4E2F-8AF4-C93296ACAA92}" type="presParOf" srcId="{F663906F-5A58-4F90-993A-D21CE8F99F02}" destId="{6E382471-836E-4D07-B20A-100CA19702A6}" srcOrd="1" destOrd="0" presId="urn:microsoft.com/office/officeart/2005/8/layout/hProcess7"/>
    <dgm:cxn modelId="{07B289B0-7FFE-4C20-9A07-056F0D475409}" type="presParOf" srcId="{F663906F-5A58-4F90-993A-D21CE8F99F02}" destId="{C18FA9D2-10FA-4E16-B567-170AE541853A}" srcOrd="2" destOrd="0" presId="urn:microsoft.com/office/officeart/2005/8/layout/hProcess7"/>
    <dgm:cxn modelId="{79B9B9BE-9F45-48A3-AAC3-7B12CA123248}" type="presParOf" srcId="{D4D23257-9B22-4D56-987A-8EFBC38D1E28}" destId="{50AFBEF1-4129-4932-B88A-130B0118D53D}" srcOrd="11" destOrd="0" presId="urn:microsoft.com/office/officeart/2005/8/layout/hProcess7"/>
    <dgm:cxn modelId="{9F254FCF-970D-41A2-97AA-6BCF1E7BC0AA}" type="presParOf" srcId="{D4D23257-9B22-4D56-987A-8EFBC38D1E28}" destId="{A73A183C-499F-4873-B429-39D7D9E64D91}" srcOrd="12" destOrd="0" presId="urn:microsoft.com/office/officeart/2005/8/layout/hProcess7"/>
    <dgm:cxn modelId="{9B98F2D3-D00A-4D91-BF32-A92299658343}" type="presParOf" srcId="{A73A183C-499F-4873-B429-39D7D9E64D91}" destId="{D7FB5771-AD04-4B16-B3CC-4B592CFBC5B0}" srcOrd="0" destOrd="0" presId="urn:microsoft.com/office/officeart/2005/8/layout/hProcess7"/>
    <dgm:cxn modelId="{7DE96C05-47A4-4D06-8B01-AF777F6ADAF3}" type="presParOf" srcId="{A73A183C-499F-4873-B429-39D7D9E64D91}" destId="{36B30E66-549E-4D18-A61A-4038834571D6}" srcOrd="1" destOrd="0" presId="urn:microsoft.com/office/officeart/2005/8/layout/hProcess7"/>
    <dgm:cxn modelId="{8AB87643-7106-4A57-91CA-4178E97644F9}" type="presParOf" srcId="{A73A183C-499F-4873-B429-39D7D9E64D91}" destId="{6DDBBB07-39A4-4748-AEF1-17756B3A5CCE}" srcOrd="2" destOrd="0" presId="urn:microsoft.com/office/officeart/2005/8/layout/hProcess7"/>
    <dgm:cxn modelId="{0C1D3DC6-C665-452F-B19D-51572A988BEB}" type="presParOf" srcId="{D4D23257-9B22-4D56-987A-8EFBC38D1E28}" destId="{53C1E31E-89EC-4E1E-965E-B6F15E377CFB}" srcOrd="13" destOrd="0" presId="urn:microsoft.com/office/officeart/2005/8/layout/hProcess7"/>
    <dgm:cxn modelId="{1317522D-B008-4FB9-B2A2-B2CE2A1C0795}" type="presParOf" srcId="{D4D23257-9B22-4D56-987A-8EFBC38D1E28}" destId="{B8F5F5F3-0142-42FC-935C-C1417A97E4F1}" srcOrd="14" destOrd="0" presId="urn:microsoft.com/office/officeart/2005/8/layout/hProcess7"/>
    <dgm:cxn modelId="{D60CDF3B-D95D-493C-A486-72E027AD8707}" type="presParOf" srcId="{B8F5F5F3-0142-42FC-935C-C1417A97E4F1}" destId="{E8C509B9-41CB-4121-A9F9-F0E1C0AC2748}" srcOrd="0" destOrd="0" presId="urn:microsoft.com/office/officeart/2005/8/layout/hProcess7"/>
    <dgm:cxn modelId="{EA83B50E-F7DA-4C3C-BF5B-D22405BAB329}" type="presParOf" srcId="{B8F5F5F3-0142-42FC-935C-C1417A97E4F1}" destId="{06D84132-C768-4BF8-B7BC-4BBF051A18E9}" srcOrd="1" destOrd="0" presId="urn:microsoft.com/office/officeart/2005/8/layout/hProcess7"/>
    <dgm:cxn modelId="{74227D74-9299-4C7E-9248-13BD0E8B4E2E}" type="presParOf" srcId="{B8F5F5F3-0142-42FC-935C-C1417A97E4F1}" destId="{6BA795C8-EDA9-4FAD-9B05-0EE240AACA7D}" srcOrd="2" destOrd="0" presId="urn:microsoft.com/office/officeart/2005/8/layout/hProcess7"/>
    <dgm:cxn modelId="{D6D6AA22-7D0E-4904-9730-43B5EA7BF953}" type="presParOf" srcId="{D4D23257-9B22-4D56-987A-8EFBC38D1E28}" destId="{75D14FBA-0B4E-4D27-BB23-A0523738A7D7}" srcOrd="15" destOrd="0" presId="urn:microsoft.com/office/officeart/2005/8/layout/hProcess7"/>
    <dgm:cxn modelId="{62B61FF7-AEB4-4B22-BC0F-6699EBEB37B9}" type="presParOf" srcId="{D4D23257-9B22-4D56-987A-8EFBC38D1E28}" destId="{69030D84-15E3-432A-B3AE-A9F89F8CA792}" srcOrd="16" destOrd="0" presId="urn:microsoft.com/office/officeart/2005/8/layout/hProcess7"/>
    <dgm:cxn modelId="{974891FF-7DB7-4783-ABD0-7F52959A2D6B}" type="presParOf" srcId="{69030D84-15E3-432A-B3AE-A9F89F8CA792}" destId="{DCF3C3A4-CAB0-459F-9FE9-FB72E8D4FD5D}" srcOrd="0" destOrd="0" presId="urn:microsoft.com/office/officeart/2005/8/layout/hProcess7"/>
    <dgm:cxn modelId="{627B287B-3A5F-4A7D-AC47-20173089D4BC}" type="presParOf" srcId="{69030D84-15E3-432A-B3AE-A9F89F8CA792}" destId="{0B574F5A-58D9-40FA-AAD1-E4702DE07374}" srcOrd="1" destOrd="0" presId="urn:microsoft.com/office/officeart/2005/8/layout/hProcess7"/>
    <dgm:cxn modelId="{0AD79563-8575-4499-A393-F09DF21942D9}" type="presParOf" srcId="{69030D84-15E3-432A-B3AE-A9F89F8CA792}" destId="{EDCF73D7-A6B7-4A9B-9135-921CCE6684B3}"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C784DF9-A29E-412B-B1BD-8B3488D9496D}" type="doc">
      <dgm:prSet loTypeId="urn:microsoft.com/office/officeart/2005/8/layout/cycle3" loCatId="cycle" qsTypeId="urn:microsoft.com/office/officeart/2005/8/quickstyle/simple1" qsCatId="simple" csTypeId="urn:microsoft.com/office/officeart/2005/8/colors/colorful1" csCatId="colorful" phldr="1"/>
      <dgm:spPr/>
      <dgm:t>
        <a:bodyPr/>
        <a:lstStyle/>
        <a:p>
          <a:endParaRPr lang="en-US"/>
        </a:p>
      </dgm:t>
    </dgm:pt>
    <dgm:pt modelId="{E44301BA-9378-44F2-92E3-6A5A73E9FA8E}">
      <dgm:prSet phldrT="[Text]"/>
      <dgm:spPr>
        <a:solidFill>
          <a:srgbClr val="007299"/>
        </a:solidFill>
      </dgm:spPr>
      <dgm:t>
        <a:bodyPr/>
        <a:lstStyle/>
        <a:p>
          <a:r>
            <a:rPr lang="en-US" b="1" dirty="0"/>
            <a:t>Apply for FSA ID Account</a:t>
          </a:r>
        </a:p>
      </dgm:t>
    </dgm:pt>
    <dgm:pt modelId="{95055821-85E7-41D1-8233-9D900D4390F8}" type="parTrans" cxnId="{C1D7AE11-6A22-45D4-A6B0-5E35C0CFCAD6}">
      <dgm:prSet/>
      <dgm:spPr/>
      <dgm:t>
        <a:bodyPr/>
        <a:lstStyle/>
        <a:p>
          <a:endParaRPr lang="en-US"/>
        </a:p>
      </dgm:t>
    </dgm:pt>
    <dgm:pt modelId="{559169AA-154F-45E6-A9CD-26AE8E0838BA}" type="sibTrans" cxnId="{C1D7AE11-6A22-45D4-A6B0-5E35C0CFCAD6}">
      <dgm:prSet/>
      <dgm:spPr/>
      <dgm:t>
        <a:bodyPr/>
        <a:lstStyle/>
        <a:p>
          <a:endParaRPr lang="en-US"/>
        </a:p>
      </dgm:t>
    </dgm:pt>
    <dgm:pt modelId="{28C3AA07-EA4F-4B98-B299-AA487AFAA5D7}">
      <dgm:prSet phldrT="[Text]"/>
      <dgm:spPr>
        <a:solidFill>
          <a:srgbClr val="92278F"/>
        </a:solidFill>
      </dgm:spPr>
      <dgm:t>
        <a:bodyPr/>
        <a:lstStyle/>
        <a:p>
          <a:r>
            <a:rPr lang="en-US" b="1" dirty="0"/>
            <a:t>Visit College Websites</a:t>
          </a:r>
        </a:p>
      </dgm:t>
    </dgm:pt>
    <dgm:pt modelId="{7A037AE4-AD0A-49B5-9B24-607B6C0FCAE5}" type="parTrans" cxnId="{D8E2197A-1E9E-47DC-9DD5-FD7D30FA1BAE}">
      <dgm:prSet/>
      <dgm:spPr/>
      <dgm:t>
        <a:bodyPr/>
        <a:lstStyle/>
        <a:p>
          <a:endParaRPr lang="en-US"/>
        </a:p>
      </dgm:t>
    </dgm:pt>
    <dgm:pt modelId="{9DF2DDEE-0438-495F-AD07-CCC06A0066DF}" type="sibTrans" cxnId="{D8E2197A-1E9E-47DC-9DD5-FD7D30FA1BAE}">
      <dgm:prSet/>
      <dgm:spPr/>
      <dgm:t>
        <a:bodyPr/>
        <a:lstStyle/>
        <a:p>
          <a:endParaRPr lang="en-US"/>
        </a:p>
      </dgm:t>
    </dgm:pt>
    <dgm:pt modelId="{8DD19395-D712-43BB-A3EF-F58962BF486B}">
      <dgm:prSet phldrT="[Text]"/>
      <dgm:spPr>
        <a:solidFill>
          <a:srgbClr val="41762C"/>
        </a:solidFill>
      </dgm:spPr>
      <dgm:t>
        <a:bodyPr/>
        <a:lstStyle/>
        <a:p>
          <a:r>
            <a:rPr lang="en-US" b="1" dirty="0"/>
            <a:t>Talk about what is affordable</a:t>
          </a:r>
        </a:p>
      </dgm:t>
    </dgm:pt>
    <dgm:pt modelId="{AA3AABF6-DD8C-4DD6-8A40-A47B7B14D64E}" type="parTrans" cxnId="{A53F0F67-9DB4-4250-99C0-233AABE1B6A3}">
      <dgm:prSet/>
      <dgm:spPr/>
      <dgm:t>
        <a:bodyPr/>
        <a:lstStyle/>
        <a:p>
          <a:endParaRPr lang="en-US"/>
        </a:p>
      </dgm:t>
    </dgm:pt>
    <dgm:pt modelId="{691C458B-C81C-4EC5-A621-E96A9B910889}" type="sibTrans" cxnId="{A53F0F67-9DB4-4250-99C0-233AABE1B6A3}">
      <dgm:prSet/>
      <dgm:spPr/>
      <dgm:t>
        <a:bodyPr/>
        <a:lstStyle/>
        <a:p>
          <a:endParaRPr lang="en-US"/>
        </a:p>
      </dgm:t>
    </dgm:pt>
    <dgm:pt modelId="{028B0F69-71B1-4848-A697-906CA2EEA3C3}">
      <dgm:prSet phldrT="[Text]"/>
      <dgm:spPr>
        <a:solidFill>
          <a:srgbClr val="FF9900"/>
        </a:solidFill>
      </dgm:spPr>
      <dgm:t>
        <a:bodyPr/>
        <a:lstStyle/>
        <a:p>
          <a:r>
            <a:rPr lang="en-US" b="1" dirty="0"/>
            <a:t>Use Net Price Calculators	</a:t>
          </a:r>
        </a:p>
      </dgm:t>
    </dgm:pt>
    <dgm:pt modelId="{913A8CB6-3FE5-4E1E-97DF-17AC5CE512CA}" type="parTrans" cxnId="{8DE2856C-3031-4EDC-8EC4-380467B6B043}">
      <dgm:prSet/>
      <dgm:spPr/>
      <dgm:t>
        <a:bodyPr/>
        <a:lstStyle/>
        <a:p>
          <a:endParaRPr lang="en-US"/>
        </a:p>
      </dgm:t>
    </dgm:pt>
    <dgm:pt modelId="{4D87C3B0-3FA1-4671-A931-2E235DD253DD}" type="sibTrans" cxnId="{8DE2856C-3031-4EDC-8EC4-380467B6B043}">
      <dgm:prSet/>
      <dgm:spPr/>
      <dgm:t>
        <a:bodyPr/>
        <a:lstStyle/>
        <a:p>
          <a:endParaRPr lang="en-US"/>
        </a:p>
      </dgm:t>
    </dgm:pt>
    <dgm:pt modelId="{48CCD22F-A7E1-4B31-9F8D-ABA1A29E489A}">
      <dgm:prSet phldrT="[Text]"/>
      <dgm:spPr>
        <a:solidFill>
          <a:srgbClr val="B22134"/>
        </a:solidFill>
      </dgm:spPr>
      <dgm:t>
        <a:bodyPr/>
        <a:lstStyle/>
        <a:p>
          <a:r>
            <a:rPr lang="en-US" b="1" dirty="0"/>
            <a:t>Explore Scholarships</a:t>
          </a:r>
          <a:r>
            <a:rPr lang="en-US" dirty="0"/>
            <a:t>	</a:t>
          </a:r>
        </a:p>
      </dgm:t>
    </dgm:pt>
    <dgm:pt modelId="{8490171D-C870-4E1C-B372-CA581D16D42A}" type="parTrans" cxnId="{E62D48E2-DF71-4666-A5B3-E1A3E8FAA3B1}">
      <dgm:prSet/>
      <dgm:spPr/>
      <dgm:t>
        <a:bodyPr/>
        <a:lstStyle/>
        <a:p>
          <a:endParaRPr lang="en-US"/>
        </a:p>
      </dgm:t>
    </dgm:pt>
    <dgm:pt modelId="{2FBA25BF-4383-4917-9E89-0EFB9AEEBDEF}" type="sibTrans" cxnId="{E62D48E2-DF71-4666-A5B3-E1A3E8FAA3B1}">
      <dgm:prSet/>
      <dgm:spPr/>
      <dgm:t>
        <a:bodyPr/>
        <a:lstStyle/>
        <a:p>
          <a:endParaRPr lang="en-US"/>
        </a:p>
      </dgm:t>
    </dgm:pt>
    <dgm:pt modelId="{C1CA04C5-8DCF-4F1B-A5F3-4F6F0F1B8AFD}" type="pres">
      <dgm:prSet presAssocID="{BC784DF9-A29E-412B-B1BD-8B3488D9496D}" presName="Name0" presStyleCnt="0">
        <dgm:presLayoutVars>
          <dgm:dir/>
          <dgm:resizeHandles val="exact"/>
        </dgm:presLayoutVars>
      </dgm:prSet>
      <dgm:spPr/>
    </dgm:pt>
    <dgm:pt modelId="{25141C43-A401-419F-BE17-1599299ED8AE}" type="pres">
      <dgm:prSet presAssocID="{BC784DF9-A29E-412B-B1BD-8B3488D9496D}" presName="cycle" presStyleCnt="0"/>
      <dgm:spPr/>
    </dgm:pt>
    <dgm:pt modelId="{8055009B-D8FF-482E-BDF7-E2F3A8C7436B}" type="pres">
      <dgm:prSet presAssocID="{E44301BA-9378-44F2-92E3-6A5A73E9FA8E}" presName="nodeFirstNode" presStyleLbl="node1" presStyleIdx="0" presStyleCnt="5">
        <dgm:presLayoutVars>
          <dgm:bulletEnabled val="1"/>
        </dgm:presLayoutVars>
      </dgm:prSet>
      <dgm:spPr/>
    </dgm:pt>
    <dgm:pt modelId="{25033EC1-3759-4BD0-8EDD-31A42FCDD63B}" type="pres">
      <dgm:prSet presAssocID="{559169AA-154F-45E6-A9CD-26AE8E0838BA}" presName="sibTransFirstNode" presStyleLbl="bgShp" presStyleIdx="0" presStyleCnt="1"/>
      <dgm:spPr/>
    </dgm:pt>
    <dgm:pt modelId="{4C2530B7-FAC5-4ED0-8F61-87F599BF3A74}" type="pres">
      <dgm:prSet presAssocID="{28C3AA07-EA4F-4B98-B299-AA487AFAA5D7}" presName="nodeFollowingNodes" presStyleLbl="node1" presStyleIdx="1" presStyleCnt="5">
        <dgm:presLayoutVars>
          <dgm:bulletEnabled val="1"/>
        </dgm:presLayoutVars>
      </dgm:prSet>
      <dgm:spPr/>
    </dgm:pt>
    <dgm:pt modelId="{02147307-286F-471E-9CF0-64C466311E9B}" type="pres">
      <dgm:prSet presAssocID="{8DD19395-D712-43BB-A3EF-F58962BF486B}" presName="nodeFollowingNodes" presStyleLbl="node1" presStyleIdx="2" presStyleCnt="5">
        <dgm:presLayoutVars>
          <dgm:bulletEnabled val="1"/>
        </dgm:presLayoutVars>
      </dgm:prSet>
      <dgm:spPr/>
    </dgm:pt>
    <dgm:pt modelId="{4277CDC3-55AA-4B83-BD43-E3F7078FDC69}" type="pres">
      <dgm:prSet presAssocID="{028B0F69-71B1-4848-A697-906CA2EEA3C3}" presName="nodeFollowingNodes" presStyleLbl="node1" presStyleIdx="3" presStyleCnt="5">
        <dgm:presLayoutVars>
          <dgm:bulletEnabled val="1"/>
        </dgm:presLayoutVars>
      </dgm:prSet>
      <dgm:spPr/>
    </dgm:pt>
    <dgm:pt modelId="{85B3136D-F1DC-43CF-93FF-42C157B720BE}" type="pres">
      <dgm:prSet presAssocID="{48CCD22F-A7E1-4B31-9F8D-ABA1A29E489A}" presName="nodeFollowingNodes" presStyleLbl="node1" presStyleIdx="4" presStyleCnt="5">
        <dgm:presLayoutVars>
          <dgm:bulletEnabled val="1"/>
        </dgm:presLayoutVars>
      </dgm:prSet>
      <dgm:spPr/>
    </dgm:pt>
  </dgm:ptLst>
  <dgm:cxnLst>
    <dgm:cxn modelId="{C1D7AE11-6A22-45D4-A6B0-5E35C0CFCAD6}" srcId="{BC784DF9-A29E-412B-B1BD-8B3488D9496D}" destId="{E44301BA-9378-44F2-92E3-6A5A73E9FA8E}" srcOrd="0" destOrd="0" parTransId="{95055821-85E7-41D1-8233-9D900D4390F8}" sibTransId="{559169AA-154F-45E6-A9CD-26AE8E0838BA}"/>
    <dgm:cxn modelId="{AC5EBF2B-9F80-4905-B8FA-22A5F3AF5AE4}" type="presOf" srcId="{559169AA-154F-45E6-A9CD-26AE8E0838BA}" destId="{25033EC1-3759-4BD0-8EDD-31A42FCDD63B}" srcOrd="0" destOrd="0" presId="urn:microsoft.com/office/officeart/2005/8/layout/cycle3"/>
    <dgm:cxn modelId="{A8EED841-5008-4586-B566-2904C8EE8F40}" type="presOf" srcId="{E44301BA-9378-44F2-92E3-6A5A73E9FA8E}" destId="{8055009B-D8FF-482E-BDF7-E2F3A8C7436B}" srcOrd="0" destOrd="0" presId="urn:microsoft.com/office/officeart/2005/8/layout/cycle3"/>
    <dgm:cxn modelId="{BE486566-18B0-4BCE-BCE7-FC7A424EE6BD}" type="presOf" srcId="{BC784DF9-A29E-412B-B1BD-8B3488D9496D}" destId="{C1CA04C5-8DCF-4F1B-A5F3-4F6F0F1B8AFD}" srcOrd="0" destOrd="0" presId="urn:microsoft.com/office/officeart/2005/8/layout/cycle3"/>
    <dgm:cxn modelId="{A53F0F67-9DB4-4250-99C0-233AABE1B6A3}" srcId="{BC784DF9-A29E-412B-B1BD-8B3488D9496D}" destId="{8DD19395-D712-43BB-A3EF-F58962BF486B}" srcOrd="2" destOrd="0" parTransId="{AA3AABF6-DD8C-4DD6-8A40-A47B7B14D64E}" sibTransId="{691C458B-C81C-4EC5-A621-E96A9B910889}"/>
    <dgm:cxn modelId="{8DE2856C-3031-4EDC-8EC4-380467B6B043}" srcId="{BC784DF9-A29E-412B-B1BD-8B3488D9496D}" destId="{028B0F69-71B1-4848-A697-906CA2EEA3C3}" srcOrd="3" destOrd="0" parTransId="{913A8CB6-3FE5-4E1E-97DF-17AC5CE512CA}" sibTransId="{4D87C3B0-3FA1-4671-A931-2E235DD253DD}"/>
    <dgm:cxn modelId="{7F0DF34E-0A93-4E9F-84F9-BD81CD7AF174}" type="presOf" srcId="{8DD19395-D712-43BB-A3EF-F58962BF486B}" destId="{02147307-286F-471E-9CF0-64C466311E9B}" srcOrd="0" destOrd="0" presId="urn:microsoft.com/office/officeart/2005/8/layout/cycle3"/>
    <dgm:cxn modelId="{FEA46A74-BF23-40E6-94CE-C06D3905B898}" type="presOf" srcId="{28C3AA07-EA4F-4B98-B299-AA487AFAA5D7}" destId="{4C2530B7-FAC5-4ED0-8F61-87F599BF3A74}" srcOrd="0" destOrd="0" presId="urn:microsoft.com/office/officeart/2005/8/layout/cycle3"/>
    <dgm:cxn modelId="{D8E2197A-1E9E-47DC-9DD5-FD7D30FA1BAE}" srcId="{BC784DF9-A29E-412B-B1BD-8B3488D9496D}" destId="{28C3AA07-EA4F-4B98-B299-AA487AFAA5D7}" srcOrd="1" destOrd="0" parTransId="{7A037AE4-AD0A-49B5-9B24-607B6C0FCAE5}" sibTransId="{9DF2DDEE-0438-495F-AD07-CCC06A0066DF}"/>
    <dgm:cxn modelId="{6F5C13AC-2BDA-4ECF-BCA3-9AE6054CD7E6}" type="presOf" srcId="{48CCD22F-A7E1-4B31-9F8D-ABA1A29E489A}" destId="{85B3136D-F1DC-43CF-93FF-42C157B720BE}" srcOrd="0" destOrd="0" presId="urn:microsoft.com/office/officeart/2005/8/layout/cycle3"/>
    <dgm:cxn modelId="{A08D8AC2-18BE-4685-A64C-FFFEDA99257C}" type="presOf" srcId="{028B0F69-71B1-4848-A697-906CA2EEA3C3}" destId="{4277CDC3-55AA-4B83-BD43-E3F7078FDC69}" srcOrd="0" destOrd="0" presId="urn:microsoft.com/office/officeart/2005/8/layout/cycle3"/>
    <dgm:cxn modelId="{E62D48E2-DF71-4666-A5B3-E1A3E8FAA3B1}" srcId="{BC784DF9-A29E-412B-B1BD-8B3488D9496D}" destId="{48CCD22F-A7E1-4B31-9F8D-ABA1A29E489A}" srcOrd="4" destOrd="0" parTransId="{8490171D-C870-4E1C-B372-CA581D16D42A}" sibTransId="{2FBA25BF-4383-4917-9E89-0EFB9AEEBDEF}"/>
    <dgm:cxn modelId="{36127755-1ABE-4592-A73D-457CCBA96634}" type="presParOf" srcId="{C1CA04C5-8DCF-4F1B-A5F3-4F6F0F1B8AFD}" destId="{25141C43-A401-419F-BE17-1599299ED8AE}" srcOrd="0" destOrd="0" presId="urn:microsoft.com/office/officeart/2005/8/layout/cycle3"/>
    <dgm:cxn modelId="{37327035-4E2B-4395-94D8-E66A7F847A37}" type="presParOf" srcId="{25141C43-A401-419F-BE17-1599299ED8AE}" destId="{8055009B-D8FF-482E-BDF7-E2F3A8C7436B}" srcOrd="0" destOrd="0" presId="urn:microsoft.com/office/officeart/2005/8/layout/cycle3"/>
    <dgm:cxn modelId="{4B4F64F7-70F3-4880-8FB4-CC22E6B583E5}" type="presParOf" srcId="{25141C43-A401-419F-BE17-1599299ED8AE}" destId="{25033EC1-3759-4BD0-8EDD-31A42FCDD63B}" srcOrd="1" destOrd="0" presId="urn:microsoft.com/office/officeart/2005/8/layout/cycle3"/>
    <dgm:cxn modelId="{53755ABE-545F-4B91-A2AA-43B95965BAA2}" type="presParOf" srcId="{25141C43-A401-419F-BE17-1599299ED8AE}" destId="{4C2530B7-FAC5-4ED0-8F61-87F599BF3A74}" srcOrd="2" destOrd="0" presId="urn:microsoft.com/office/officeart/2005/8/layout/cycle3"/>
    <dgm:cxn modelId="{0701B0A5-7804-4535-AA2D-5F5AB9B57B5C}" type="presParOf" srcId="{25141C43-A401-419F-BE17-1599299ED8AE}" destId="{02147307-286F-471E-9CF0-64C466311E9B}" srcOrd="3" destOrd="0" presId="urn:microsoft.com/office/officeart/2005/8/layout/cycle3"/>
    <dgm:cxn modelId="{A9ACC945-5FD1-4B2E-B405-5CE7B0A3A07A}" type="presParOf" srcId="{25141C43-A401-419F-BE17-1599299ED8AE}" destId="{4277CDC3-55AA-4B83-BD43-E3F7078FDC69}" srcOrd="4" destOrd="0" presId="urn:microsoft.com/office/officeart/2005/8/layout/cycle3"/>
    <dgm:cxn modelId="{11643072-E3C1-4CC4-84EC-5BD1BA92B825}" type="presParOf" srcId="{25141C43-A401-419F-BE17-1599299ED8AE}" destId="{85B3136D-F1DC-43CF-93FF-42C157B720BE}" srcOrd="5"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DC1308-535F-46F8-B8BF-A53E8747AA42}">
      <dsp:nvSpPr>
        <dsp:cNvPr id="0" name=""/>
        <dsp:cNvSpPr/>
      </dsp:nvSpPr>
      <dsp:spPr>
        <a:xfrm>
          <a:off x="1981203" y="0"/>
          <a:ext cx="2276856" cy="597079"/>
        </a:xfrm>
        <a:prstGeom prst="roundRect">
          <a:avLst/>
        </a:prstGeom>
        <a:solidFill>
          <a:srgbClr val="0072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dirty="0"/>
            <a:t>Username</a:t>
          </a:r>
        </a:p>
      </dsp:txBody>
      <dsp:txXfrm>
        <a:off x="2010350" y="29147"/>
        <a:ext cx="2218562" cy="538785"/>
      </dsp:txXfrm>
    </dsp:sp>
    <dsp:sp modelId="{C83FF743-DB74-40B2-8994-E2B195D588E9}">
      <dsp:nvSpPr>
        <dsp:cNvPr id="0" name=""/>
        <dsp:cNvSpPr/>
      </dsp:nvSpPr>
      <dsp:spPr>
        <a:xfrm>
          <a:off x="2023872" y="627959"/>
          <a:ext cx="2276856" cy="597079"/>
        </a:xfrm>
        <a:prstGeom prst="roundRect">
          <a:avLst/>
        </a:prstGeom>
        <a:solidFill>
          <a:srgbClr val="92278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dirty="0"/>
            <a:t>Password</a:t>
          </a:r>
        </a:p>
      </dsp:txBody>
      <dsp:txXfrm>
        <a:off x="2053019" y="657106"/>
        <a:ext cx="2218562" cy="538785"/>
      </dsp:txXfrm>
    </dsp:sp>
    <dsp:sp modelId="{5ABAE2EC-B456-4F55-840B-A916948DFF98}">
      <dsp:nvSpPr>
        <dsp:cNvPr id="0" name=""/>
        <dsp:cNvSpPr/>
      </dsp:nvSpPr>
      <dsp:spPr>
        <a:xfrm>
          <a:off x="2023872" y="1254893"/>
          <a:ext cx="2276856" cy="597079"/>
        </a:xfrm>
        <a:prstGeom prst="roundRect">
          <a:avLst/>
        </a:prstGeom>
        <a:solidFill>
          <a:srgbClr val="41762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dirty="0"/>
            <a:t>Social Security Number</a:t>
          </a:r>
        </a:p>
      </dsp:txBody>
      <dsp:txXfrm>
        <a:off x="2053019" y="1284040"/>
        <a:ext cx="2218562" cy="538785"/>
      </dsp:txXfrm>
    </dsp:sp>
    <dsp:sp modelId="{A11E403A-59F4-4CDF-85D2-A5C9F17CA729}">
      <dsp:nvSpPr>
        <dsp:cNvPr id="0" name=""/>
        <dsp:cNvSpPr/>
      </dsp:nvSpPr>
      <dsp:spPr>
        <a:xfrm>
          <a:off x="2023872" y="1881826"/>
          <a:ext cx="2276856" cy="597079"/>
        </a:xfrm>
        <a:prstGeom prst="roundRect">
          <a:avLst/>
        </a:prstGeom>
        <a:solidFill>
          <a:srgbClr val="FF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dirty="0"/>
            <a:t>Email Address</a:t>
          </a:r>
        </a:p>
      </dsp:txBody>
      <dsp:txXfrm>
        <a:off x="2053019" y="1910973"/>
        <a:ext cx="2218562" cy="538785"/>
      </dsp:txXfrm>
    </dsp:sp>
    <dsp:sp modelId="{D01A4EEB-3211-466D-828F-09AB43CFEDBD}">
      <dsp:nvSpPr>
        <dsp:cNvPr id="0" name=""/>
        <dsp:cNvSpPr/>
      </dsp:nvSpPr>
      <dsp:spPr>
        <a:xfrm>
          <a:off x="2023872" y="2508760"/>
          <a:ext cx="2276856" cy="597079"/>
        </a:xfrm>
        <a:prstGeom prst="roundRect">
          <a:avLst/>
        </a:prstGeom>
        <a:solidFill>
          <a:srgbClr val="B22134"/>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dirty="0"/>
            <a:t>Mobile Number</a:t>
          </a:r>
        </a:p>
      </dsp:txBody>
      <dsp:txXfrm>
        <a:off x="2053019" y="2537907"/>
        <a:ext cx="2218562" cy="538785"/>
      </dsp:txXfrm>
    </dsp:sp>
    <dsp:sp modelId="{5AE3ACCF-79EC-4C34-B90C-7FE45960D485}">
      <dsp:nvSpPr>
        <dsp:cNvPr id="0" name=""/>
        <dsp:cNvSpPr/>
      </dsp:nvSpPr>
      <dsp:spPr>
        <a:xfrm>
          <a:off x="2023872" y="3135694"/>
          <a:ext cx="2276856" cy="597079"/>
        </a:xfrm>
        <a:prstGeom prst="roundRect">
          <a:avLst/>
        </a:prstGeom>
        <a:solidFill>
          <a:srgbClr val="004C6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dirty="0"/>
            <a:t>Security Questions</a:t>
          </a:r>
        </a:p>
      </dsp:txBody>
      <dsp:txXfrm>
        <a:off x="2053019" y="3164841"/>
        <a:ext cx="2218562" cy="5387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54E4F6-DC48-4F5B-9164-DF5D27E6028C}">
      <dsp:nvSpPr>
        <dsp:cNvPr id="0" name=""/>
        <dsp:cNvSpPr/>
      </dsp:nvSpPr>
      <dsp:spPr>
        <a:xfrm>
          <a:off x="293624" y="44487"/>
          <a:ext cx="1813434" cy="1249456"/>
        </a:xfrm>
        <a:prstGeom prst="round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AA66EA-0F6E-4730-83B2-93C37DC3F868}">
      <dsp:nvSpPr>
        <dsp:cNvPr id="0" name=""/>
        <dsp:cNvSpPr/>
      </dsp:nvSpPr>
      <dsp:spPr>
        <a:xfrm>
          <a:off x="293624" y="1293944"/>
          <a:ext cx="1813434" cy="672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en-US" sz="1200" b="1" kern="1200" dirty="0">
              <a:solidFill>
                <a:srgbClr val="74278F"/>
              </a:solidFill>
            </a:rPr>
            <a:t>Social Security Numbers – Student &amp; Parent</a:t>
          </a:r>
          <a:endParaRPr lang="en-US" sz="1200" kern="1200" dirty="0">
            <a:solidFill>
              <a:srgbClr val="74278F"/>
            </a:solidFill>
          </a:endParaRPr>
        </a:p>
      </dsp:txBody>
      <dsp:txXfrm>
        <a:off x="293624" y="1293944"/>
        <a:ext cx="1813434" cy="672784"/>
      </dsp:txXfrm>
    </dsp:sp>
    <dsp:sp modelId="{7332B86F-57D0-4049-ABB1-A7A2583B13AA}">
      <dsp:nvSpPr>
        <dsp:cNvPr id="0" name=""/>
        <dsp:cNvSpPr/>
      </dsp:nvSpPr>
      <dsp:spPr>
        <a:xfrm>
          <a:off x="2288478" y="44487"/>
          <a:ext cx="1813434" cy="1249456"/>
        </a:xfrm>
        <a:prstGeom prst="round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179004-6789-4751-BA59-63EA84AFFC5C}">
      <dsp:nvSpPr>
        <dsp:cNvPr id="0" name=""/>
        <dsp:cNvSpPr/>
      </dsp:nvSpPr>
      <dsp:spPr>
        <a:xfrm>
          <a:off x="2288478" y="1293944"/>
          <a:ext cx="1813434" cy="672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0" numCol="1" spcCol="1270" anchor="t" anchorCtr="0">
          <a:noAutofit/>
        </a:bodyPr>
        <a:lstStyle/>
        <a:p>
          <a:pPr marL="0" lvl="0" indent="0" algn="ctr" defTabSz="577850">
            <a:lnSpc>
              <a:spcPct val="90000"/>
            </a:lnSpc>
            <a:spcBef>
              <a:spcPct val="0"/>
            </a:spcBef>
            <a:spcAft>
              <a:spcPct val="35000"/>
            </a:spcAft>
            <a:buNone/>
          </a:pPr>
          <a:r>
            <a:rPr lang="en-US" sz="1300" b="1" kern="1200" dirty="0">
              <a:solidFill>
                <a:srgbClr val="74278F"/>
              </a:solidFill>
            </a:rPr>
            <a:t>Student &amp; Parent </a:t>
          </a:r>
        </a:p>
        <a:p>
          <a:pPr marL="0" lvl="0" indent="0" algn="ctr" defTabSz="577850">
            <a:lnSpc>
              <a:spcPct val="90000"/>
            </a:lnSpc>
            <a:spcBef>
              <a:spcPct val="0"/>
            </a:spcBef>
            <a:spcAft>
              <a:spcPct val="35000"/>
            </a:spcAft>
            <a:buNone/>
          </a:pPr>
          <a:r>
            <a:rPr lang="en-US" sz="1300" b="1" kern="1200" dirty="0">
              <a:solidFill>
                <a:srgbClr val="74278F"/>
              </a:solidFill>
            </a:rPr>
            <a:t>Federal Student Aid </a:t>
          </a:r>
          <a:br>
            <a:rPr lang="en-US" sz="1300" b="1" kern="1200" dirty="0">
              <a:solidFill>
                <a:srgbClr val="74278F"/>
              </a:solidFill>
            </a:rPr>
          </a:br>
          <a:r>
            <a:rPr lang="en-US" sz="1300" b="1" kern="1200" dirty="0">
              <a:solidFill>
                <a:srgbClr val="74278F"/>
              </a:solidFill>
            </a:rPr>
            <a:t>Account (FSA ID)</a:t>
          </a:r>
        </a:p>
      </dsp:txBody>
      <dsp:txXfrm>
        <a:off x="2288478" y="1293944"/>
        <a:ext cx="1813434" cy="672784"/>
      </dsp:txXfrm>
    </dsp:sp>
    <dsp:sp modelId="{8A85B53B-2484-463B-A627-E52EFB0D49FE}">
      <dsp:nvSpPr>
        <dsp:cNvPr id="0" name=""/>
        <dsp:cNvSpPr/>
      </dsp:nvSpPr>
      <dsp:spPr>
        <a:xfrm>
          <a:off x="4283332" y="35343"/>
          <a:ext cx="1813434" cy="1249456"/>
        </a:xfrm>
        <a:prstGeom prst="round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3A9269-DAB5-41B5-8844-24968C22EB76}">
      <dsp:nvSpPr>
        <dsp:cNvPr id="0" name=""/>
        <dsp:cNvSpPr/>
      </dsp:nvSpPr>
      <dsp:spPr>
        <a:xfrm>
          <a:off x="4283332" y="1266509"/>
          <a:ext cx="1813434" cy="709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en-US" sz="1200" b="1" kern="1200" dirty="0">
              <a:solidFill>
                <a:srgbClr val="74278F"/>
              </a:solidFill>
            </a:rPr>
            <a:t>Email Addresses</a:t>
          </a:r>
        </a:p>
      </dsp:txBody>
      <dsp:txXfrm>
        <a:off x="4283332" y="1266509"/>
        <a:ext cx="1813434" cy="709363"/>
      </dsp:txXfrm>
    </dsp:sp>
    <dsp:sp modelId="{E5135F9B-CD95-45BD-ADFD-034527DF6B3A}">
      <dsp:nvSpPr>
        <dsp:cNvPr id="0" name=""/>
        <dsp:cNvSpPr/>
      </dsp:nvSpPr>
      <dsp:spPr>
        <a:xfrm>
          <a:off x="6390863" y="1929"/>
          <a:ext cx="1813434" cy="1249456"/>
        </a:xfrm>
        <a:prstGeom prst="round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620BD4-E492-45B4-893A-50A398F2A6D1}">
      <dsp:nvSpPr>
        <dsp:cNvPr id="0" name=""/>
        <dsp:cNvSpPr/>
      </dsp:nvSpPr>
      <dsp:spPr>
        <a:xfrm>
          <a:off x="6278185" y="1166268"/>
          <a:ext cx="2038789" cy="843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0" numCol="1" spcCol="1270" anchor="t" anchorCtr="0">
          <a:noAutofit/>
        </a:bodyPr>
        <a:lstStyle/>
        <a:p>
          <a:pPr marL="0" lvl="0" indent="0" algn="ctr" defTabSz="577850">
            <a:lnSpc>
              <a:spcPct val="90000"/>
            </a:lnSpc>
            <a:spcBef>
              <a:spcPct val="0"/>
            </a:spcBef>
            <a:spcAft>
              <a:spcPct val="35000"/>
            </a:spcAft>
            <a:buNone/>
          </a:pPr>
          <a:r>
            <a:rPr lang="en-US" sz="1300" b="1" kern="1200" dirty="0">
              <a:solidFill>
                <a:srgbClr val="74278F"/>
              </a:solidFill>
            </a:rPr>
            <a:t>2021 Federal Income Tax Returns and ALL W-2’s – Student &amp; Parent</a:t>
          </a:r>
        </a:p>
      </dsp:txBody>
      <dsp:txXfrm>
        <a:off x="6278185" y="1166268"/>
        <a:ext cx="2038789" cy="843018"/>
      </dsp:txXfrm>
    </dsp:sp>
    <dsp:sp modelId="{78650B2E-DF39-4797-B3FC-D58F56052257}">
      <dsp:nvSpPr>
        <dsp:cNvPr id="0" name=""/>
        <dsp:cNvSpPr/>
      </dsp:nvSpPr>
      <dsp:spPr>
        <a:xfrm>
          <a:off x="540100" y="2058025"/>
          <a:ext cx="1813434" cy="1249456"/>
        </a:xfrm>
        <a:prstGeom prst="round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E01064-1E61-4E64-9199-03E3C0BA661C}">
      <dsp:nvSpPr>
        <dsp:cNvPr id="0" name=""/>
        <dsp:cNvSpPr/>
      </dsp:nvSpPr>
      <dsp:spPr>
        <a:xfrm>
          <a:off x="450317" y="3379636"/>
          <a:ext cx="1993000" cy="672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en-US" sz="1200" b="1" kern="1200" dirty="0">
              <a:solidFill>
                <a:srgbClr val="74278F"/>
              </a:solidFill>
            </a:rPr>
            <a:t>2021 Untaxed Income – Student &amp; Parent – EXCEPT untaxed Social Security Benefits</a:t>
          </a:r>
        </a:p>
      </dsp:txBody>
      <dsp:txXfrm>
        <a:off x="450317" y="3379636"/>
        <a:ext cx="1993000" cy="672784"/>
      </dsp:txXfrm>
    </dsp:sp>
    <dsp:sp modelId="{5095FD27-D2B9-4EF1-9D7C-18615F71B2A7}">
      <dsp:nvSpPr>
        <dsp:cNvPr id="0" name=""/>
        <dsp:cNvSpPr/>
      </dsp:nvSpPr>
      <dsp:spPr>
        <a:xfrm>
          <a:off x="2866631" y="2058025"/>
          <a:ext cx="1813434" cy="1249456"/>
        </a:xfrm>
        <a:prstGeom prst="round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BBDC8D-3020-41B7-A161-4F5078C41800}">
      <dsp:nvSpPr>
        <dsp:cNvPr id="0" name=""/>
        <dsp:cNvSpPr/>
      </dsp:nvSpPr>
      <dsp:spPr>
        <a:xfrm>
          <a:off x="2600292" y="3418173"/>
          <a:ext cx="1813434" cy="672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en-US" sz="1200" b="1" kern="1200" dirty="0">
              <a:solidFill>
                <a:srgbClr val="74278F"/>
              </a:solidFill>
            </a:rPr>
            <a:t>Parent Current Assets</a:t>
          </a:r>
        </a:p>
      </dsp:txBody>
      <dsp:txXfrm>
        <a:off x="2600292" y="3418173"/>
        <a:ext cx="1813434" cy="6727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64C3F9-6ECD-49DE-A4F0-6F42E5AA57D3}">
      <dsp:nvSpPr>
        <dsp:cNvPr id="0" name=""/>
        <dsp:cNvSpPr/>
      </dsp:nvSpPr>
      <dsp:spPr>
        <a:xfrm>
          <a:off x="0" y="792909"/>
          <a:ext cx="2496110" cy="1497666"/>
        </a:xfrm>
        <a:prstGeom prst="rect">
          <a:avLst/>
        </a:prstGeom>
        <a:solidFill>
          <a:srgbClr val="6A2F6A"/>
        </a:solidFill>
        <a:ln>
          <a:noFill/>
        </a:ln>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How much of the financial aid is free money?	</a:t>
          </a:r>
        </a:p>
      </dsp:txBody>
      <dsp:txXfrm>
        <a:off x="0" y="792909"/>
        <a:ext cx="2496110" cy="1497666"/>
      </dsp:txXfrm>
    </dsp:sp>
    <dsp:sp modelId="{F3498240-D611-460C-A6D0-33A1CA39B5D8}">
      <dsp:nvSpPr>
        <dsp:cNvPr id="0" name=""/>
        <dsp:cNvSpPr/>
      </dsp:nvSpPr>
      <dsp:spPr>
        <a:xfrm>
          <a:off x="2745721" y="754793"/>
          <a:ext cx="2496110" cy="1497666"/>
        </a:xfrm>
        <a:prstGeom prst="rect">
          <a:avLst/>
        </a:prstGeom>
        <a:solidFill>
          <a:srgbClr val="3C8A8E"/>
        </a:solidFill>
        <a:ln>
          <a:noFill/>
        </a:ln>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If receiving outside scholarship(s), will it change your financial aid from the school?</a:t>
          </a:r>
        </a:p>
      </dsp:txBody>
      <dsp:txXfrm>
        <a:off x="2745721" y="754793"/>
        <a:ext cx="2496110" cy="1497666"/>
      </dsp:txXfrm>
    </dsp:sp>
    <dsp:sp modelId="{82D5B094-350A-4E62-BB19-C88455896F7B}">
      <dsp:nvSpPr>
        <dsp:cNvPr id="0" name=""/>
        <dsp:cNvSpPr/>
      </dsp:nvSpPr>
      <dsp:spPr>
        <a:xfrm>
          <a:off x="5491442" y="792909"/>
          <a:ext cx="2496110" cy="1497666"/>
        </a:xfrm>
        <a:prstGeom prst="rect">
          <a:avLst/>
        </a:prstGeom>
        <a:solidFill>
          <a:srgbClr val="386526"/>
        </a:solidFill>
        <a:ln>
          <a:noFill/>
        </a:ln>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Are there any conditions on the free money? GPA requirement?</a:t>
          </a:r>
        </a:p>
      </dsp:txBody>
      <dsp:txXfrm>
        <a:off x="5491442" y="792909"/>
        <a:ext cx="2496110" cy="1497666"/>
      </dsp:txXfrm>
    </dsp:sp>
    <dsp:sp modelId="{A21E9E0F-7DAF-4A49-B18A-A9BCD5AC5682}">
      <dsp:nvSpPr>
        <dsp:cNvPr id="0" name=""/>
        <dsp:cNvSpPr/>
      </dsp:nvSpPr>
      <dsp:spPr>
        <a:xfrm>
          <a:off x="0" y="2540186"/>
          <a:ext cx="2496110" cy="1497666"/>
        </a:xfrm>
        <a:prstGeom prst="rect">
          <a:avLst/>
        </a:prstGeom>
        <a:solidFill>
          <a:srgbClr val="34437E"/>
        </a:solidFill>
        <a:ln>
          <a:noFill/>
        </a:ln>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Will financial aid increase as tuition increases?</a:t>
          </a:r>
        </a:p>
      </dsp:txBody>
      <dsp:txXfrm>
        <a:off x="0" y="2540186"/>
        <a:ext cx="2496110" cy="1497666"/>
      </dsp:txXfrm>
    </dsp:sp>
    <dsp:sp modelId="{E673C3BF-2B27-4C30-8E1B-FF4B88BC20A6}">
      <dsp:nvSpPr>
        <dsp:cNvPr id="0" name=""/>
        <dsp:cNvSpPr/>
      </dsp:nvSpPr>
      <dsp:spPr>
        <a:xfrm>
          <a:off x="2745721" y="2540186"/>
          <a:ext cx="2496110" cy="1497666"/>
        </a:xfrm>
        <a:prstGeom prst="rect">
          <a:avLst/>
        </a:prstGeom>
        <a:solidFill>
          <a:srgbClr val="C32768"/>
        </a:solidFill>
        <a:ln>
          <a:noFill/>
        </a:ln>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Will eligibility change from year to year? </a:t>
          </a:r>
        </a:p>
      </dsp:txBody>
      <dsp:txXfrm>
        <a:off x="2745721" y="2540186"/>
        <a:ext cx="2496110" cy="1497666"/>
      </dsp:txXfrm>
    </dsp:sp>
    <dsp:sp modelId="{6B260DFB-54C7-420C-8B1E-1500F5783D55}">
      <dsp:nvSpPr>
        <dsp:cNvPr id="0" name=""/>
        <dsp:cNvSpPr/>
      </dsp:nvSpPr>
      <dsp:spPr>
        <a:xfrm>
          <a:off x="5491442" y="2540186"/>
          <a:ext cx="2496110" cy="1497666"/>
        </a:xfrm>
        <a:prstGeom prst="rect">
          <a:avLst/>
        </a:prstGeom>
        <a:solidFill>
          <a:srgbClr val="CB0A21"/>
        </a:solidFill>
        <a:ln>
          <a:noFill/>
        </a:ln>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Will loans be needed?</a:t>
          </a:r>
        </a:p>
      </dsp:txBody>
      <dsp:txXfrm>
        <a:off x="5491442" y="2540186"/>
        <a:ext cx="2496110" cy="14976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B07F1C-72CE-4F3E-B179-CF660146946D}">
      <dsp:nvSpPr>
        <dsp:cNvPr id="0" name=""/>
        <dsp:cNvSpPr/>
      </dsp:nvSpPr>
      <dsp:spPr>
        <a:xfrm>
          <a:off x="4580" y="1455796"/>
          <a:ext cx="1599307" cy="1919168"/>
        </a:xfrm>
        <a:prstGeom prst="roundRect">
          <a:avLst>
            <a:gd name="adj" fmla="val 5000"/>
          </a:avLst>
        </a:prstGeom>
        <a:solidFill>
          <a:srgbClr val="0072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5151" rIns="84455" bIns="0" numCol="1" spcCol="1270" anchor="t" anchorCtr="0">
          <a:noAutofit/>
        </a:bodyPr>
        <a:lstStyle/>
        <a:p>
          <a:pPr marL="0" lvl="0" indent="0" algn="r" defTabSz="844550">
            <a:lnSpc>
              <a:spcPct val="90000"/>
            </a:lnSpc>
            <a:spcBef>
              <a:spcPct val="0"/>
            </a:spcBef>
            <a:spcAft>
              <a:spcPct val="35000"/>
            </a:spcAft>
            <a:buNone/>
          </a:pPr>
          <a:endParaRPr lang="en-US" sz="1900" kern="1200" dirty="0">
            <a:solidFill>
              <a:schemeClr val="accent4">
                <a:lumMod val="20000"/>
                <a:lumOff val="80000"/>
              </a:schemeClr>
            </a:solidFill>
          </a:endParaRPr>
        </a:p>
      </dsp:txBody>
      <dsp:txXfrm rot="16200000">
        <a:off x="-622347" y="2082725"/>
        <a:ext cx="1573718" cy="319861"/>
      </dsp:txXfrm>
    </dsp:sp>
    <dsp:sp modelId="{F16AD0C3-2CD0-4A4E-8FEB-8A20181739CA}">
      <dsp:nvSpPr>
        <dsp:cNvPr id="0" name=""/>
        <dsp:cNvSpPr/>
      </dsp:nvSpPr>
      <dsp:spPr>
        <a:xfrm>
          <a:off x="324442" y="1455796"/>
          <a:ext cx="1191483" cy="191916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2009" rIns="0" bIns="0" numCol="1" spcCol="1270" anchor="ctr" anchorCtr="0">
          <a:noAutofit/>
        </a:bodyPr>
        <a:lstStyle/>
        <a:p>
          <a:pPr marL="0" lvl="0" indent="0" algn="l" defTabSz="933450">
            <a:lnSpc>
              <a:spcPct val="90000"/>
            </a:lnSpc>
            <a:spcBef>
              <a:spcPct val="0"/>
            </a:spcBef>
            <a:spcAft>
              <a:spcPct val="35000"/>
            </a:spcAft>
            <a:buNone/>
          </a:pPr>
          <a:r>
            <a:rPr lang="en-US" sz="2100" kern="1200" dirty="0"/>
            <a:t>Look for FREE money first</a:t>
          </a:r>
        </a:p>
      </dsp:txBody>
      <dsp:txXfrm>
        <a:off x="324442" y="1455796"/>
        <a:ext cx="1191483" cy="1919168"/>
      </dsp:txXfrm>
    </dsp:sp>
    <dsp:sp modelId="{9DCD1020-47A3-4A6B-9795-8859208FE452}">
      <dsp:nvSpPr>
        <dsp:cNvPr id="0" name=""/>
        <dsp:cNvSpPr/>
      </dsp:nvSpPr>
      <dsp:spPr>
        <a:xfrm>
          <a:off x="1659863" y="1455796"/>
          <a:ext cx="1599307" cy="1919168"/>
        </a:xfrm>
        <a:prstGeom prst="roundRect">
          <a:avLst>
            <a:gd name="adj" fmla="val 5000"/>
          </a:avLst>
        </a:prstGeom>
        <a:solidFill>
          <a:srgbClr val="92278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5151" rIns="84455" bIns="0" numCol="1" spcCol="1270" anchor="t" anchorCtr="0">
          <a:noAutofit/>
        </a:bodyPr>
        <a:lstStyle/>
        <a:p>
          <a:pPr marL="0" lvl="0" indent="0" algn="r" defTabSz="844550">
            <a:lnSpc>
              <a:spcPct val="90000"/>
            </a:lnSpc>
            <a:spcBef>
              <a:spcPct val="0"/>
            </a:spcBef>
            <a:spcAft>
              <a:spcPct val="35000"/>
            </a:spcAft>
            <a:buNone/>
          </a:pPr>
          <a:endParaRPr lang="en-US" sz="1900" kern="1200" dirty="0">
            <a:solidFill>
              <a:srgbClr val="C84E1F"/>
            </a:solidFill>
          </a:endParaRPr>
        </a:p>
      </dsp:txBody>
      <dsp:txXfrm rot="16200000">
        <a:off x="1032935" y="2082725"/>
        <a:ext cx="1573718" cy="319861"/>
      </dsp:txXfrm>
    </dsp:sp>
    <dsp:sp modelId="{7E06D85D-2790-4371-ABA1-4486A7E69841}">
      <dsp:nvSpPr>
        <dsp:cNvPr id="0" name=""/>
        <dsp:cNvSpPr/>
      </dsp:nvSpPr>
      <dsp:spPr>
        <a:xfrm rot="5400000">
          <a:off x="1526752" y="2269689"/>
          <a:ext cx="282214" cy="239896"/>
        </a:xfrm>
        <a:prstGeom prst="flowChartExtract">
          <a:avLst/>
        </a:prstGeom>
        <a:solidFill>
          <a:schemeClr val="bg1"/>
        </a:solidFill>
        <a:ln w="25400" cap="flat" cmpd="sng" algn="ctr">
          <a:solidFill>
            <a:srgbClr val="007299"/>
          </a:solidFill>
          <a:prstDash val="solid"/>
        </a:ln>
        <a:effectLst/>
      </dsp:spPr>
      <dsp:style>
        <a:lnRef idx="2">
          <a:scrgbClr r="0" g="0" b="0"/>
        </a:lnRef>
        <a:fillRef idx="1">
          <a:scrgbClr r="0" g="0" b="0"/>
        </a:fillRef>
        <a:effectRef idx="0">
          <a:scrgbClr r="0" g="0" b="0"/>
        </a:effectRef>
        <a:fontRef idx="minor"/>
      </dsp:style>
    </dsp:sp>
    <dsp:sp modelId="{D2114065-7F3E-4672-87F2-F28C534DFD1D}">
      <dsp:nvSpPr>
        <dsp:cNvPr id="0" name=""/>
        <dsp:cNvSpPr/>
      </dsp:nvSpPr>
      <dsp:spPr>
        <a:xfrm>
          <a:off x="1979725" y="1455796"/>
          <a:ext cx="1191483" cy="191916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2009" rIns="0" bIns="0" numCol="1" spcCol="1270" anchor="ctr" anchorCtr="0">
          <a:noAutofit/>
        </a:bodyPr>
        <a:lstStyle/>
        <a:p>
          <a:pPr marL="0" lvl="0" indent="0" algn="l" defTabSz="933450">
            <a:lnSpc>
              <a:spcPct val="90000"/>
            </a:lnSpc>
            <a:spcBef>
              <a:spcPct val="0"/>
            </a:spcBef>
            <a:spcAft>
              <a:spcPct val="35000"/>
            </a:spcAft>
            <a:buNone/>
          </a:pPr>
          <a:r>
            <a:rPr lang="en-US" sz="2100" kern="1200" dirty="0"/>
            <a:t>Know your forms &amp; specific deadlines</a:t>
          </a:r>
        </a:p>
      </dsp:txBody>
      <dsp:txXfrm>
        <a:off x="1979725" y="1455796"/>
        <a:ext cx="1191483" cy="1919168"/>
      </dsp:txXfrm>
    </dsp:sp>
    <dsp:sp modelId="{826E06AA-943A-4B5D-8791-1C38EA1323D2}">
      <dsp:nvSpPr>
        <dsp:cNvPr id="0" name=""/>
        <dsp:cNvSpPr/>
      </dsp:nvSpPr>
      <dsp:spPr>
        <a:xfrm>
          <a:off x="3315146" y="1455796"/>
          <a:ext cx="1599307" cy="1919168"/>
        </a:xfrm>
        <a:prstGeom prst="roundRect">
          <a:avLst>
            <a:gd name="adj" fmla="val 5000"/>
          </a:avLst>
        </a:prstGeom>
        <a:solidFill>
          <a:srgbClr val="41762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5151" rIns="84455" bIns="0" numCol="1" spcCol="1270" anchor="t" anchorCtr="0">
          <a:noAutofit/>
        </a:bodyPr>
        <a:lstStyle/>
        <a:p>
          <a:pPr marL="0" lvl="0" indent="0" algn="r" defTabSz="844550">
            <a:lnSpc>
              <a:spcPct val="90000"/>
            </a:lnSpc>
            <a:spcBef>
              <a:spcPct val="0"/>
            </a:spcBef>
            <a:spcAft>
              <a:spcPct val="35000"/>
            </a:spcAft>
            <a:buNone/>
          </a:pPr>
          <a:endParaRPr lang="en-US" sz="1900" kern="1200" dirty="0">
            <a:solidFill>
              <a:srgbClr val="B1E8FF"/>
            </a:solidFill>
          </a:endParaRPr>
        </a:p>
      </dsp:txBody>
      <dsp:txXfrm rot="16200000">
        <a:off x="2688218" y="2082725"/>
        <a:ext cx="1573718" cy="319861"/>
      </dsp:txXfrm>
    </dsp:sp>
    <dsp:sp modelId="{79B03D78-7110-427A-BF41-E1A3627E32FA}">
      <dsp:nvSpPr>
        <dsp:cNvPr id="0" name=""/>
        <dsp:cNvSpPr/>
      </dsp:nvSpPr>
      <dsp:spPr>
        <a:xfrm rot="5400000">
          <a:off x="3182035" y="2269689"/>
          <a:ext cx="282214" cy="239896"/>
        </a:xfrm>
        <a:prstGeom prst="flowChartExtract">
          <a:avLst/>
        </a:prstGeom>
        <a:solidFill>
          <a:schemeClr val="lt1">
            <a:hueOff val="0"/>
            <a:satOff val="0"/>
            <a:lumOff val="0"/>
            <a:alphaOff val="0"/>
          </a:schemeClr>
        </a:solidFill>
        <a:ln w="25400" cap="flat" cmpd="sng" algn="ctr">
          <a:solidFill>
            <a:srgbClr val="92278F"/>
          </a:solidFill>
          <a:prstDash val="solid"/>
        </a:ln>
        <a:effectLst/>
      </dsp:spPr>
      <dsp:style>
        <a:lnRef idx="2">
          <a:scrgbClr r="0" g="0" b="0"/>
        </a:lnRef>
        <a:fillRef idx="1">
          <a:scrgbClr r="0" g="0" b="0"/>
        </a:fillRef>
        <a:effectRef idx="0">
          <a:scrgbClr r="0" g="0" b="0"/>
        </a:effectRef>
        <a:fontRef idx="minor"/>
      </dsp:style>
    </dsp:sp>
    <dsp:sp modelId="{02963E2F-8E27-490D-A3C5-BC5F4CB9D19E}">
      <dsp:nvSpPr>
        <dsp:cNvPr id="0" name=""/>
        <dsp:cNvSpPr/>
      </dsp:nvSpPr>
      <dsp:spPr>
        <a:xfrm>
          <a:off x="3635007" y="1455796"/>
          <a:ext cx="1191483" cy="191916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2009" rIns="0" bIns="0" numCol="1" spcCol="1270" anchor="ctr" anchorCtr="0">
          <a:noAutofit/>
        </a:bodyPr>
        <a:lstStyle/>
        <a:p>
          <a:pPr marL="0" lvl="0" indent="0" algn="l" defTabSz="933450">
            <a:lnSpc>
              <a:spcPct val="90000"/>
            </a:lnSpc>
            <a:spcBef>
              <a:spcPct val="0"/>
            </a:spcBef>
            <a:spcAft>
              <a:spcPct val="35000"/>
            </a:spcAft>
            <a:buNone/>
          </a:pPr>
          <a:r>
            <a:rPr lang="en-US" sz="2100" kern="1200" dirty="0"/>
            <a:t>Fill out the FAFSA</a:t>
          </a:r>
        </a:p>
      </dsp:txBody>
      <dsp:txXfrm>
        <a:off x="3635007" y="1455796"/>
        <a:ext cx="1191483" cy="1919168"/>
      </dsp:txXfrm>
    </dsp:sp>
    <dsp:sp modelId="{D7FB5771-AD04-4B16-B3CC-4B592CFBC5B0}">
      <dsp:nvSpPr>
        <dsp:cNvPr id="0" name=""/>
        <dsp:cNvSpPr/>
      </dsp:nvSpPr>
      <dsp:spPr>
        <a:xfrm>
          <a:off x="4970429" y="1455796"/>
          <a:ext cx="1599307" cy="1919168"/>
        </a:xfrm>
        <a:prstGeom prst="roundRect">
          <a:avLst>
            <a:gd name="adj" fmla="val 5000"/>
          </a:avLst>
        </a:prstGeom>
        <a:solidFill>
          <a:srgbClr val="FF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5151" rIns="84455" bIns="0" numCol="1" spcCol="1270" anchor="t" anchorCtr="0">
          <a:noAutofit/>
        </a:bodyPr>
        <a:lstStyle/>
        <a:p>
          <a:pPr marL="0" lvl="0" indent="0" algn="r" defTabSz="844550">
            <a:lnSpc>
              <a:spcPct val="90000"/>
            </a:lnSpc>
            <a:spcBef>
              <a:spcPct val="0"/>
            </a:spcBef>
            <a:spcAft>
              <a:spcPct val="35000"/>
            </a:spcAft>
            <a:buNone/>
          </a:pPr>
          <a:endParaRPr lang="en-US" sz="1900" kern="1200" dirty="0">
            <a:solidFill>
              <a:srgbClr val="B1E8FF"/>
            </a:solidFill>
          </a:endParaRPr>
        </a:p>
      </dsp:txBody>
      <dsp:txXfrm rot="16200000">
        <a:off x="4343500" y="2082725"/>
        <a:ext cx="1573718" cy="319861"/>
      </dsp:txXfrm>
    </dsp:sp>
    <dsp:sp modelId="{6E382471-836E-4D07-B20A-100CA19702A6}">
      <dsp:nvSpPr>
        <dsp:cNvPr id="0" name=""/>
        <dsp:cNvSpPr/>
      </dsp:nvSpPr>
      <dsp:spPr>
        <a:xfrm rot="5400000">
          <a:off x="4837318" y="2269689"/>
          <a:ext cx="282214" cy="239896"/>
        </a:xfrm>
        <a:prstGeom prst="flowChartExtract">
          <a:avLst/>
        </a:prstGeom>
        <a:solidFill>
          <a:schemeClr val="lt1">
            <a:hueOff val="0"/>
            <a:satOff val="0"/>
            <a:lumOff val="0"/>
            <a:alphaOff val="0"/>
          </a:schemeClr>
        </a:solidFill>
        <a:ln w="25400" cap="flat" cmpd="sng" algn="ctr">
          <a:solidFill>
            <a:srgbClr val="41762C"/>
          </a:solidFill>
          <a:prstDash val="solid"/>
        </a:ln>
        <a:effectLst/>
      </dsp:spPr>
      <dsp:style>
        <a:lnRef idx="2">
          <a:scrgbClr r="0" g="0" b="0"/>
        </a:lnRef>
        <a:fillRef idx="1">
          <a:scrgbClr r="0" g="0" b="0"/>
        </a:fillRef>
        <a:effectRef idx="0">
          <a:scrgbClr r="0" g="0" b="0"/>
        </a:effectRef>
        <a:fontRef idx="minor"/>
      </dsp:style>
    </dsp:sp>
    <dsp:sp modelId="{6DDBBB07-39A4-4748-AEF1-17756B3A5CCE}">
      <dsp:nvSpPr>
        <dsp:cNvPr id="0" name=""/>
        <dsp:cNvSpPr/>
      </dsp:nvSpPr>
      <dsp:spPr>
        <a:xfrm>
          <a:off x="5290290" y="1455796"/>
          <a:ext cx="1191483" cy="191916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2009" rIns="0" bIns="0" numCol="1" spcCol="1270" anchor="ctr" anchorCtr="0">
          <a:noAutofit/>
        </a:bodyPr>
        <a:lstStyle/>
        <a:p>
          <a:pPr marL="0" lvl="0" indent="0" algn="l" defTabSz="933450">
            <a:lnSpc>
              <a:spcPct val="90000"/>
            </a:lnSpc>
            <a:spcBef>
              <a:spcPct val="0"/>
            </a:spcBef>
            <a:spcAft>
              <a:spcPct val="35000"/>
            </a:spcAft>
            <a:buNone/>
          </a:pPr>
          <a:r>
            <a:rPr lang="en-US" sz="2100" kern="1200" dirty="0"/>
            <a:t>Compare schools financial aid offers carefully</a:t>
          </a:r>
        </a:p>
      </dsp:txBody>
      <dsp:txXfrm>
        <a:off x="5290290" y="1455796"/>
        <a:ext cx="1191483" cy="1919168"/>
      </dsp:txXfrm>
    </dsp:sp>
    <dsp:sp modelId="{DCF3C3A4-CAB0-459F-9FE9-FB72E8D4FD5D}">
      <dsp:nvSpPr>
        <dsp:cNvPr id="0" name=""/>
        <dsp:cNvSpPr/>
      </dsp:nvSpPr>
      <dsp:spPr>
        <a:xfrm>
          <a:off x="6625712" y="1455796"/>
          <a:ext cx="1599307" cy="1919168"/>
        </a:xfrm>
        <a:prstGeom prst="roundRect">
          <a:avLst>
            <a:gd name="adj" fmla="val 5000"/>
          </a:avLst>
        </a:prstGeom>
        <a:solidFill>
          <a:srgbClr val="B2213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5151" rIns="84455" bIns="0" numCol="1" spcCol="1270" anchor="t" anchorCtr="0">
          <a:noAutofit/>
        </a:bodyPr>
        <a:lstStyle/>
        <a:p>
          <a:pPr marL="0" lvl="0" indent="0" algn="r" defTabSz="844550">
            <a:lnSpc>
              <a:spcPct val="90000"/>
            </a:lnSpc>
            <a:spcBef>
              <a:spcPct val="0"/>
            </a:spcBef>
            <a:spcAft>
              <a:spcPct val="35000"/>
            </a:spcAft>
            <a:buNone/>
          </a:pPr>
          <a:endParaRPr lang="en-US" sz="1900" kern="1200" dirty="0">
            <a:solidFill>
              <a:srgbClr val="B1E8FF"/>
            </a:solidFill>
          </a:endParaRPr>
        </a:p>
      </dsp:txBody>
      <dsp:txXfrm rot="16200000">
        <a:off x="5998783" y="2082725"/>
        <a:ext cx="1573718" cy="319861"/>
      </dsp:txXfrm>
    </dsp:sp>
    <dsp:sp modelId="{06D84132-C768-4BF8-B7BC-4BBF051A18E9}">
      <dsp:nvSpPr>
        <dsp:cNvPr id="0" name=""/>
        <dsp:cNvSpPr/>
      </dsp:nvSpPr>
      <dsp:spPr>
        <a:xfrm rot="5400000">
          <a:off x="6492601" y="2269689"/>
          <a:ext cx="282214" cy="239896"/>
        </a:xfrm>
        <a:prstGeom prst="flowChartExtract">
          <a:avLst/>
        </a:prstGeom>
        <a:solidFill>
          <a:schemeClr val="lt1">
            <a:hueOff val="0"/>
            <a:satOff val="0"/>
            <a:lumOff val="0"/>
            <a:alphaOff val="0"/>
          </a:schemeClr>
        </a:solidFill>
        <a:ln w="25400" cap="flat" cmpd="sng" algn="ctr">
          <a:solidFill>
            <a:srgbClr val="FF9900"/>
          </a:solidFill>
          <a:prstDash val="solid"/>
        </a:ln>
        <a:effectLst/>
      </dsp:spPr>
      <dsp:style>
        <a:lnRef idx="2">
          <a:scrgbClr r="0" g="0" b="0"/>
        </a:lnRef>
        <a:fillRef idx="1">
          <a:scrgbClr r="0" g="0" b="0"/>
        </a:fillRef>
        <a:effectRef idx="0">
          <a:scrgbClr r="0" g="0" b="0"/>
        </a:effectRef>
        <a:fontRef idx="minor"/>
      </dsp:style>
    </dsp:sp>
    <dsp:sp modelId="{EDCF73D7-A6B7-4A9B-9135-921CCE6684B3}">
      <dsp:nvSpPr>
        <dsp:cNvPr id="0" name=""/>
        <dsp:cNvSpPr/>
      </dsp:nvSpPr>
      <dsp:spPr>
        <a:xfrm>
          <a:off x="6945573" y="1455796"/>
          <a:ext cx="1191483" cy="191916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2009" rIns="0" bIns="0" numCol="1" spcCol="1270" anchor="ctr" anchorCtr="0">
          <a:noAutofit/>
        </a:bodyPr>
        <a:lstStyle/>
        <a:p>
          <a:pPr marL="0" lvl="0" indent="0" algn="l" defTabSz="933450">
            <a:lnSpc>
              <a:spcPct val="90000"/>
            </a:lnSpc>
            <a:spcBef>
              <a:spcPct val="0"/>
            </a:spcBef>
            <a:spcAft>
              <a:spcPct val="35000"/>
            </a:spcAft>
            <a:buNone/>
          </a:pPr>
          <a:r>
            <a:rPr lang="en-US" sz="2100" kern="1200" dirty="0"/>
            <a:t>Be sure you have the money you need</a:t>
          </a:r>
        </a:p>
      </dsp:txBody>
      <dsp:txXfrm>
        <a:off x="6945573" y="1455796"/>
        <a:ext cx="1191483" cy="19191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033EC1-3759-4BD0-8EDD-31A42FCDD63B}">
      <dsp:nvSpPr>
        <dsp:cNvPr id="0" name=""/>
        <dsp:cNvSpPr/>
      </dsp:nvSpPr>
      <dsp:spPr>
        <a:xfrm>
          <a:off x="1020730" y="-22083"/>
          <a:ext cx="4054539" cy="4054539"/>
        </a:xfrm>
        <a:prstGeom prst="circularArrow">
          <a:avLst>
            <a:gd name="adj1" fmla="val 5544"/>
            <a:gd name="adj2" fmla="val 330680"/>
            <a:gd name="adj3" fmla="val 13815233"/>
            <a:gd name="adj4" fmla="val 17362087"/>
            <a:gd name="adj5" fmla="val 575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55009B-D8FF-482E-BDF7-E2F3A8C7436B}">
      <dsp:nvSpPr>
        <dsp:cNvPr id="0" name=""/>
        <dsp:cNvSpPr/>
      </dsp:nvSpPr>
      <dsp:spPr>
        <a:xfrm>
          <a:off x="2114847" y="1515"/>
          <a:ext cx="1866304" cy="933152"/>
        </a:xfrm>
        <a:prstGeom prst="roundRect">
          <a:avLst/>
        </a:prstGeom>
        <a:solidFill>
          <a:srgbClr val="0072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Apply for FSA ID Account</a:t>
          </a:r>
        </a:p>
      </dsp:txBody>
      <dsp:txXfrm>
        <a:off x="2160400" y="47068"/>
        <a:ext cx="1775198" cy="842046"/>
      </dsp:txXfrm>
    </dsp:sp>
    <dsp:sp modelId="{4C2530B7-FAC5-4ED0-8F61-87F599BF3A74}">
      <dsp:nvSpPr>
        <dsp:cNvPr id="0" name=""/>
        <dsp:cNvSpPr/>
      </dsp:nvSpPr>
      <dsp:spPr>
        <a:xfrm>
          <a:off x="3759238" y="1196235"/>
          <a:ext cx="1866304" cy="933152"/>
        </a:xfrm>
        <a:prstGeom prst="roundRect">
          <a:avLst/>
        </a:prstGeom>
        <a:solidFill>
          <a:srgbClr val="92278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Visit College Websites</a:t>
          </a:r>
        </a:p>
      </dsp:txBody>
      <dsp:txXfrm>
        <a:off x="3804791" y="1241788"/>
        <a:ext cx="1775198" cy="842046"/>
      </dsp:txXfrm>
    </dsp:sp>
    <dsp:sp modelId="{02147307-286F-471E-9CF0-64C466311E9B}">
      <dsp:nvSpPr>
        <dsp:cNvPr id="0" name=""/>
        <dsp:cNvSpPr/>
      </dsp:nvSpPr>
      <dsp:spPr>
        <a:xfrm>
          <a:off x="3131137" y="3129332"/>
          <a:ext cx="1866304" cy="933152"/>
        </a:xfrm>
        <a:prstGeom prst="roundRect">
          <a:avLst/>
        </a:prstGeom>
        <a:solidFill>
          <a:srgbClr val="41762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Talk about what is affordable</a:t>
          </a:r>
        </a:p>
      </dsp:txBody>
      <dsp:txXfrm>
        <a:off x="3176690" y="3174885"/>
        <a:ext cx="1775198" cy="842046"/>
      </dsp:txXfrm>
    </dsp:sp>
    <dsp:sp modelId="{4277CDC3-55AA-4B83-BD43-E3F7078FDC69}">
      <dsp:nvSpPr>
        <dsp:cNvPr id="0" name=""/>
        <dsp:cNvSpPr/>
      </dsp:nvSpPr>
      <dsp:spPr>
        <a:xfrm>
          <a:off x="1098558" y="3129332"/>
          <a:ext cx="1866304" cy="933152"/>
        </a:xfrm>
        <a:prstGeom prst="roundRect">
          <a:avLst/>
        </a:prstGeom>
        <a:solidFill>
          <a:srgbClr val="FF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Use Net Price Calculators	</a:t>
          </a:r>
        </a:p>
      </dsp:txBody>
      <dsp:txXfrm>
        <a:off x="1144111" y="3174885"/>
        <a:ext cx="1775198" cy="842046"/>
      </dsp:txXfrm>
    </dsp:sp>
    <dsp:sp modelId="{85B3136D-F1DC-43CF-93FF-42C157B720BE}">
      <dsp:nvSpPr>
        <dsp:cNvPr id="0" name=""/>
        <dsp:cNvSpPr/>
      </dsp:nvSpPr>
      <dsp:spPr>
        <a:xfrm>
          <a:off x="470456" y="1196235"/>
          <a:ext cx="1866304" cy="933152"/>
        </a:xfrm>
        <a:prstGeom prst="roundRect">
          <a:avLst/>
        </a:prstGeom>
        <a:solidFill>
          <a:srgbClr val="B2213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Explore Scholarships</a:t>
          </a:r>
          <a:r>
            <a:rPr lang="en-US" sz="1700" kern="1200" dirty="0"/>
            <a:t>	</a:t>
          </a:r>
        </a:p>
      </dsp:txBody>
      <dsp:txXfrm>
        <a:off x="516009" y="1241788"/>
        <a:ext cx="1775198" cy="84204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FC1A379-47D6-FF40-895B-C7497A5059D0}" type="datetimeFigureOut">
              <a:rPr lang="en-US" smtClean="0"/>
              <a:t>10/20/2022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D231663-328D-6346-876C-55E7300A8286}" type="slidenum">
              <a:rPr lang="en-US" smtClean="0"/>
              <a:t>‹#›</a:t>
            </a:fld>
            <a:endParaRPr lang="en-US" dirty="0"/>
          </a:p>
        </p:txBody>
      </p:sp>
    </p:spTree>
    <p:extLst>
      <p:ext uri="{BB962C8B-B14F-4D97-AF65-F5344CB8AC3E}">
        <p14:creationId xmlns:p14="http://schemas.microsoft.com/office/powerpoint/2010/main" val="1051985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A57848-2695-4813-AEC7-BFDFE6F54D75}" type="datetimeFigureOut">
              <a:rPr lang="en-US" smtClean="0"/>
              <a:t>10/20/2022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191128-BACF-4B97-A729-14EA867BE30C}" type="slidenum">
              <a:rPr lang="en-US" smtClean="0"/>
              <a:t>‹#›</a:t>
            </a:fld>
            <a:endParaRPr lang="en-US" dirty="0"/>
          </a:p>
        </p:txBody>
      </p:sp>
    </p:spTree>
    <p:extLst>
      <p:ext uri="{BB962C8B-B14F-4D97-AF65-F5344CB8AC3E}">
        <p14:creationId xmlns:p14="http://schemas.microsoft.com/office/powerpoint/2010/main" val="41238588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assets.speakcdn.com/assets/2650/fafsa-report-final.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fsapartners.ed.gov/sites/default/files/attachments/2020-08/2122EFCFormulaGuide.pdf"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191128-BACF-4B97-A729-14EA867BE30C}" type="slidenum">
              <a:rPr lang="en-US" smtClean="0"/>
              <a:t>1</a:t>
            </a:fld>
            <a:endParaRPr lang="en-US" dirty="0"/>
          </a:p>
        </p:txBody>
      </p:sp>
    </p:spTree>
    <p:extLst>
      <p:ext uri="{BB962C8B-B14F-4D97-AF65-F5344CB8AC3E}">
        <p14:creationId xmlns:p14="http://schemas.microsoft.com/office/powerpoint/2010/main" val="1409863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baseline="30000" dirty="0"/>
              <a:t>st</a:t>
            </a:r>
            <a:r>
              <a:rPr lang="en-US" dirty="0"/>
              <a:t> thing to determine eligibility is to apply for Financial Aid Aid – the biggest mistake families/students often make is possibly leaving free money on the table simply because they did not apply or think they would qualify for aid.  There is no cost to apply </a:t>
            </a:r>
          </a:p>
          <a:p>
            <a:r>
              <a:rPr lang="en-US" b="0" i="0" dirty="0">
                <a:solidFill>
                  <a:srgbClr val="666666"/>
                </a:solidFill>
                <a:effectLst/>
                <a:latin typeface="Fira Sans"/>
              </a:rPr>
              <a:t>Each year, thousands of students fail to complete the FAFSA, leaving nearly </a:t>
            </a:r>
            <a:r>
              <a:rPr lang="en-US" b="0" i="0" u="none" strike="noStrike" dirty="0">
                <a:solidFill>
                  <a:srgbClr val="51C8FA"/>
                </a:solidFill>
                <a:effectLst/>
                <a:latin typeface="inherit"/>
                <a:hlinkClick r:id="rId3"/>
              </a:rPr>
              <a:t>$3.4 billion</a:t>
            </a:r>
            <a:r>
              <a:rPr lang="en-US" b="0" i="0" dirty="0">
                <a:solidFill>
                  <a:srgbClr val="666666"/>
                </a:solidFill>
                <a:effectLst/>
                <a:latin typeface="Fira Sans"/>
              </a:rPr>
              <a:t> in financial aid unclaimed and unfortunately students who could benefit the most from financial aid are the least likely to complete the FAFSA</a:t>
            </a:r>
            <a:endParaRPr lang="en-US" dirty="0"/>
          </a:p>
          <a:p>
            <a:endParaRPr lang="en-US" dirty="0"/>
          </a:p>
          <a:p>
            <a:r>
              <a:rPr lang="en-US" dirty="0"/>
              <a:t>State Grant Info – only required your first year because we will use the FAFSA information </a:t>
            </a:r>
          </a:p>
          <a:p>
            <a:endParaRPr lang="en-US" dirty="0"/>
          </a:p>
          <a:p>
            <a:r>
              <a:rPr lang="en-US" dirty="0"/>
              <a:t>Will discuss these programs in more detail in upcoming slides</a:t>
            </a:r>
          </a:p>
        </p:txBody>
      </p:sp>
      <p:sp>
        <p:nvSpPr>
          <p:cNvPr id="4" name="Slide Number Placeholder 3"/>
          <p:cNvSpPr>
            <a:spLocks noGrp="1"/>
          </p:cNvSpPr>
          <p:nvPr>
            <p:ph type="sldNum" sz="quarter" idx="5"/>
          </p:nvPr>
        </p:nvSpPr>
        <p:spPr/>
        <p:txBody>
          <a:bodyPr/>
          <a:lstStyle/>
          <a:p>
            <a:fld id="{80191128-BACF-4B97-A729-14EA867BE30C}" type="slidenum">
              <a:rPr lang="en-US" smtClean="0"/>
              <a:t>14</a:t>
            </a:fld>
            <a:endParaRPr lang="en-US" dirty="0"/>
          </a:p>
        </p:txBody>
      </p:sp>
    </p:spTree>
    <p:extLst>
      <p:ext uri="{BB962C8B-B14F-4D97-AF65-F5344CB8AC3E}">
        <p14:creationId xmlns:p14="http://schemas.microsoft.com/office/powerpoint/2010/main" val="4284835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a:t>
            </a:r>
            <a:r>
              <a:rPr lang="en-US" baseline="30000" dirty="0"/>
              <a:t>nd</a:t>
            </a:r>
            <a:r>
              <a:rPr lang="en-US" dirty="0"/>
              <a:t> biggest mistake students make is not meeting the application deadlie and what can be challenging is that there could be different deadlines based on the school and state.</a:t>
            </a:r>
          </a:p>
        </p:txBody>
      </p:sp>
      <p:sp>
        <p:nvSpPr>
          <p:cNvPr id="4" name="Slide Number Placeholder 3"/>
          <p:cNvSpPr>
            <a:spLocks noGrp="1"/>
          </p:cNvSpPr>
          <p:nvPr>
            <p:ph type="sldNum" sz="quarter" idx="5"/>
          </p:nvPr>
        </p:nvSpPr>
        <p:spPr/>
        <p:txBody>
          <a:bodyPr/>
          <a:lstStyle/>
          <a:p>
            <a:fld id="{80191128-BACF-4B97-A729-14EA867BE30C}" type="slidenum">
              <a:rPr lang="en-US" smtClean="0"/>
              <a:t>17</a:t>
            </a:fld>
            <a:endParaRPr lang="en-US" dirty="0"/>
          </a:p>
        </p:txBody>
      </p:sp>
    </p:spTree>
    <p:extLst>
      <p:ext uri="{BB962C8B-B14F-4D97-AF65-F5344CB8AC3E}">
        <p14:creationId xmlns:p14="http://schemas.microsoft.com/office/powerpoint/2010/main" val="2741897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and your parent need to use your own email address and/or mobile number when creating an FSA ID ( you can’t use/share the same email address and mobile number)</a:t>
            </a:r>
          </a:p>
          <a:p>
            <a:endParaRPr lang="en-US" dirty="0"/>
          </a:p>
        </p:txBody>
      </p:sp>
      <p:sp>
        <p:nvSpPr>
          <p:cNvPr id="4" name="Slide Number Placeholder 3"/>
          <p:cNvSpPr>
            <a:spLocks noGrp="1"/>
          </p:cNvSpPr>
          <p:nvPr>
            <p:ph type="sldNum" sz="quarter" idx="5"/>
          </p:nvPr>
        </p:nvSpPr>
        <p:spPr/>
        <p:txBody>
          <a:bodyPr/>
          <a:lstStyle/>
          <a:p>
            <a:fld id="{80191128-BACF-4B97-A729-14EA867BE30C}" type="slidenum">
              <a:rPr lang="en-US" smtClean="0"/>
              <a:t>24</a:t>
            </a:fld>
            <a:endParaRPr lang="en-US" dirty="0"/>
          </a:p>
        </p:txBody>
      </p:sp>
    </p:spTree>
    <p:extLst>
      <p:ext uri="{BB962C8B-B14F-4D97-AF65-F5344CB8AC3E}">
        <p14:creationId xmlns:p14="http://schemas.microsoft.com/office/powerpoint/2010/main" val="4213033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Untaxed income includes untaxed portion of health savings account</a:t>
            </a:r>
          </a:p>
        </p:txBody>
      </p:sp>
      <p:sp>
        <p:nvSpPr>
          <p:cNvPr id="4" name="Slide Number Placeholder 3"/>
          <p:cNvSpPr>
            <a:spLocks noGrp="1"/>
          </p:cNvSpPr>
          <p:nvPr>
            <p:ph type="sldNum" sz="quarter" idx="10"/>
          </p:nvPr>
        </p:nvSpPr>
        <p:spPr/>
        <p:txBody>
          <a:bodyPr/>
          <a:lstStyle/>
          <a:p>
            <a:fld id="{80191128-BACF-4B97-A729-14EA867BE30C}" type="slidenum">
              <a:rPr lang="en-US" smtClean="0"/>
              <a:t>27</a:t>
            </a:fld>
            <a:endParaRPr lang="en-US" dirty="0"/>
          </a:p>
        </p:txBody>
      </p:sp>
    </p:spTree>
    <p:extLst>
      <p:ext uri="{BB962C8B-B14F-4D97-AF65-F5344CB8AC3E}">
        <p14:creationId xmlns:p14="http://schemas.microsoft.com/office/powerpoint/2010/main" val="3075661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Confirmation Page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Header Placeholder 4">
            <a:extLst>
              <a:ext uri="{FF2B5EF4-FFF2-40B4-BE49-F238E27FC236}">
                <a16:creationId xmlns:a16="http://schemas.microsoft.com/office/drawing/2014/main" id="{FB83C7A3-DA95-48EB-8BF6-8773C3CF65DA}"/>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2849244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3759" rtl="0" eaLnBrk="1" fontAlgn="auto" latinLnBrk="0" hangingPunct="1">
              <a:lnSpc>
                <a:spcPct val="100000"/>
              </a:lnSpc>
              <a:spcBef>
                <a:spcPts val="0"/>
              </a:spcBef>
              <a:spcAft>
                <a:spcPts val="0"/>
              </a:spcAft>
              <a:buClrTx/>
              <a:buSzTx/>
              <a:buFontTx/>
              <a:buNone/>
              <a:tabLst/>
              <a:defRPr/>
            </a:pPr>
            <a:r>
              <a:rPr lang="en-US" dirty="0"/>
              <a:t>You will want to </a:t>
            </a:r>
            <a:r>
              <a:rPr lang="en-US" b="1" dirty="0"/>
              <a:t>Organize your important information about yourself to increase your chances of obtaining scholarships</a:t>
            </a:r>
          </a:p>
          <a:p>
            <a:endParaRPr lang="en-US" b="1" dirty="0"/>
          </a:p>
          <a:p>
            <a:r>
              <a:rPr lang="en-US" dirty="0"/>
              <a:t>One way is to Create a scholarship resume and use this to complete scholarship applications.  Include things such as – achievements, leadership positions, extracurricular activities, community service and volunteer</a:t>
            </a:r>
            <a:r>
              <a:rPr lang="en-US" baseline="0" dirty="0"/>
              <a:t>ism, employment</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3759" rtl="0" eaLnBrk="1" fontAlgn="auto" latinLnBrk="0" hangingPunct="1">
              <a:lnSpc>
                <a:spcPct val="100000"/>
              </a:lnSpc>
              <a:spcBef>
                <a:spcPts val="0"/>
              </a:spcBef>
              <a:spcAft>
                <a:spcPts val="0"/>
              </a:spcAft>
              <a:buClrTx/>
              <a:buSzTx/>
              <a:buFontTx/>
              <a:buNone/>
              <a:tabLst/>
              <a:defRPr/>
            </a:pPr>
            <a:fld id="{B0B9427B-2E9D-6844-9DFC-A9195DC367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3759"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5968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National Websites to search for scholarships.  With these sites students will create a profile – answer questions about</a:t>
            </a:r>
            <a:r>
              <a:rPr lang="en-US" baseline="0" dirty="0"/>
              <a:t> themselves and their parents and are then matched with specific scholarships that would be a good fit to apply for.  These sites are free to use.</a:t>
            </a:r>
          </a:p>
          <a:p>
            <a:endParaRPr lang="en-US" baseline="0" dirty="0"/>
          </a:p>
          <a:p>
            <a:r>
              <a:rPr lang="en-US" baseline="0" dirty="0"/>
              <a:t>Remember that you never want to pay to someone or a company to do a scholarship search for you.  They usually take your money and you never hear from them again.  There are many free resources and sites that you can search on your own.  </a:t>
            </a:r>
            <a:endParaRPr lang="en-US" dirty="0"/>
          </a:p>
        </p:txBody>
      </p:sp>
      <p:sp>
        <p:nvSpPr>
          <p:cNvPr id="4" name="Slide Number Placeholder 3"/>
          <p:cNvSpPr>
            <a:spLocks noGrp="1"/>
          </p:cNvSpPr>
          <p:nvPr>
            <p:ph type="sldNum" sz="quarter" idx="10"/>
          </p:nvPr>
        </p:nvSpPr>
        <p:spPr/>
        <p:txBody>
          <a:bodyPr/>
          <a:lstStyle/>
          <a:p>
            <a:fld id="{B0B9427B-2E9D-6844-9DFC-A9195DC367F8}" type="slidenum">
              <a:rPr lang="en-US" smtClean="0"/>
              <a:t>35</a:t>
            </a:fld>
            <a:endParaRPr lang="en-US" dirty="0"/>
          </a:p>
        </p:txBody>
      </p:sp>
    </p:spTree>
    <p:extLst>
      <p:ext uri="{BB962C8B-B14F-4D97-AF65-F5344CB8AC3E}">
        <p14:creationId xmlns:p14="http://schemas.microsoft.com/office/powerpoint/2010/main" val="2443777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Mike Rowe - </a:t>
            </a:r>
            <a:r>
              <a:rPr lang="en-US" sz="1200" b="1" dirty="0"/>
              <a:t>This program doesn’t focus on test scores, grades, or grammar.  It’s about the people who share our values and understand the importance of work ethic, personal responsibility, delayed gratification, and a positive attitude.  Mike Rowe is the person at was on the dirty jobs show</a:t>
            </a:r>
          </a:p>
          <a:p>
            <a:endParaRPr lang="en-US" dirty="0"/>
          </a:p>
        </p:txBody>
      </p:sp>
      <p:sp>
        <p:nvSpPr>
          <p:cNvPr id="4" name="Slide Number Placeholder 3"/>
          <p:cNvSpPr>
            <a:spLocks noGrp="1"/>
          </p:cNvSpPr>
          <p:nvPr>
            <p:ph type="sldNum" sz="quarter" idx="5"/>
          </p:nvPr>
        </p:nvSpPr>
        <p:spPr/>
        <p:txBody>
          <a:bodyPr/>
          <a:lstStyle/>
          <a:p>
            <a:fld id="{765DF642-DA06-4D91-BDB0-1DCBF41FD176}" type="slidenum">
              <a:rPr lang="en-US" smtClean="0"/>
              <a:t>36</a:t>
            </a:fld>
            <a:endParaRPr lang="en-US" dirty="0"/>
          </a:p>
        </p:txBody>
      </p:sp>
    </p:spTree>
    <p:extLst>
      <p:ext uri="{BB962C8B-B14F-4D97-AF65-F5344CB8AC3E}">
        <p14:creationId xmlns:p14="http://schemas.microsoft.com/office/powerpoint/2010/main" val="27053403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Begin searching early for scholarships – many scholarship</a:t>
            </a:r>
            <a:r>
              <a:rPr lang="en-US" sz="1200" baseline="0" dirty="0"/>
              <a:t> deadlines are early during the senior year of.</a:t>
            </a:r>
          </a:p>
          <a:p>
            <a:endParaRPr lang="en-US" sz="1200" baseline="0" dirty="0"/>
          </a:p>
          <a:p>
            <a:r>
              <a:rPr lang="en-US" sz="1200" dirty="0"/>
              <a:t>Sort your applications by due date and do them in the order they’re due; but keep in mind that some require more work (letters of recommendation, a longer essay, etc.) and may take more time.</a:t>
            </a:r>
          </a:p>
          <a:p>
            <a:endParaRPr lang="en-US" sz="1200" dirty="0"/>
          </a:p>
          <a:p>
            <a:r>
              <a:rPr lang="en-US" sz="1200" dirty="0"/>
              <a:t>Use a professional email address, such as firstname.lastname@gmail.com</a:t>
            </a:r>
          </a:p>
          <a:p>
            <a:r>
              <a:rPr lang="en-US" sz="1200" dirty="0"/>
              <a:t>Clean up the content of your Facebook account, removing inappropriate and immature material</a:t>
            </a:r>
          </a:p>
          <a:p>
            <a:r>
              <a:rPr lang="en-US" sz="1200" dirty="0"/>
              <a:t>Google your name to see what shows up</a:t>
            </a:r>
          </a:p>
          <a:p>
            <a:endParaRPr lang="en-US" sz="1200" dirty="0"/>
          </a:p>
          <a:p>
            <a:endParaRPr lang="en-US" dirty="0"/>
          </a:p>
        </p:txBody>
      </p:sp>
      <p:sp>
        <p:nvSpPr>
          <p:cNvPr id="4" name="Slide Number Placeholder 3"/>
          <p:cNvSpPr>
            <a:spLocks noGrp="1"/>
          </p:cNvSpPr>
          <p:nvPr>
            <p:ph type="sldNum" sz="quarter" idx="5"/>
          </p:nvPr>
        </p:nvSpPr>
        <p:spPr/>
        <p:txBody>
          <a:bodyPr/>
          <a:lstStyle/>
          <a:p>
            <a:fld id="{765DF642-DA06-4D91-BDB0-1DCBF41FD176}" type="slidenum">
              <a:rPr lang="en-US" smtClean="0"/>
              <a:t>37</a:t>
            </a:fld>
            <a:endParaRPr lang="en-US" dirty="0"/>
          </a:p>
        </p:txBody>
      </p:sp>
    </p:spTree>
    <p:extLst>
      <p:ext uri="{BB962C8B-B14F-4D97-AF65-F5344CB8AC3E}">
        <p14:creationId xmlns:p14="http://schemas.microsoft.com/office/powerpoint/2010/main" val="1410879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Pell Grant eligibility efc 0 - 5846</a:t>
            </a:r>
          </a:p>
        </p:txBody>
      </p:sp>
      <p:sp>
        <p:nvSpPr>
          <p:cNvPr id="4" name="Slide Number Placeholder 3"/>
          <p:cNvSpPr>
            <a:spLocks noGrp="1"/>
          </p:cNvSpPr>
          <p:nvPr>
            <p:ph type="sldNum" sz="quarter" idx="5"/>
          </p:nvPr>
        </p:nvSpPr>
        <p:spPr/>
        <p:txBody>
          <a:bodyPr/>
          <a:lstStyle/>
          <a:p>
            <a:fld id="{80191128-BACF-4B97-A729-14EA867BE30C}" type="slidenum">
              <a:rPr lang="en-US" smtClean="0"/>
              <a:t>45</a:t>
            </a:fld>
            <a:endParaRPr lang="en-US" dirty="0"/>
          </a:p>
        </p:txBody>
      </p:sp>
    </p:spTree>
    <p:extLst>
      <p:ext uri="{BB962C8B-B14F-4D97-AF65-F5344CB8AC3E}">
        <p14:creationId xmlns:p14="http://schemas.microsoft.com/office/powerpoint/2010/main" val="908190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191128-BACF-4B97-A729-14EA867BE3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83791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solidFill>
                  <a:srgbClr val="007299"/>
                </a:solidFill>
              </a:rPr>
              <a:t>Loan Types:</a:t>
            </a:r>
          </a:p>
          <a:p>
            <a:pPr marL="525780"/>
            <a:r>
              <a:rPr lang="en-US" dirty="0"/>
              <a:t>Undergraduate</a:t>
            </a:r>
          </a:p>
          <a:p>
            <a:pPr marL="525780"/>
            <a:r>
              <a:rPr lang="en-US" dirty="0"/>
              <a:t>Graduate</a:t>
            </a:r>
          </a:p>
          <a:p>
            <a:pPr marL="525780"/>
            <a:r>
              <a:rPr lang="en-US" dirty="0"/>
              <a:t>Parent, Stepparent, Guardian</a:t>
            </a:r>
          </a:p>
          <a:p>
            <a:pPr marL="525780"/>
            <a:r>
              <a:rPr lang="en-US" dirty="0"/>
              <a:t>Refinance</a:t>
            </a:r>
          </a:p>
          <a:p>
            <a:pPr marL="0" indent="0">
              <a:buNone/>
            </a:pPr>
            <a:endParaRPr lang="en-US" b="1" dirty="0">
              <a:solidFill>
                <a:srgbClr val="007299"/>
              </a:solidFill>
            </a:endParaRPr>
          </a:p>
          <a:p>
            <a:pPr marL="0" indent="0">
              <a:buNone/>
            </a:pPr>
            <a:endParaRPr lang="en-US" b="1" dirty="0">
              <a:solidFill>
                <a:srgbClr val="007299"/>
              </a:solidFill>
            </a:endParaRPr>
          </a:p>
          <a:p>
            <a:pPr marL="0" indent="0">
              <a:buNone/>
            </a:pPr>
            <a:endParaRPr lang="en-US" b="1" dirty="0">
              <a:solidFill>
                <a:srgbClr val="007299"/>
              </a:solidFill>
            </a:endParaRPr>
          </a:p>
          <a:p>
            <a:pPr marL="0" indent="0">
              <a:buNone/>
            </a:pPr>
            <a:endParaRPr lang="en-US" b="1" dirty="0">
              <a:solidFill>
                <a:srgbClr val="007299"/>
              </a:solidFill>
            </a:endParaRPr>
          </a:p>
          <a:p>
            <a:pPr marL="0" indent="0">
              <a:buNone/>
            </a:pPr>
            <a:endParaRPr lang="en-US" b="1" dirty="0">
              <a:solidFill>
                <a:srgbClr val="007299"/>
              </a:solidFill>
            </a:endParaRPr>
          </a:p>
          <a:p>
            <a:pPr marL="0" indent="0">
              <a:buNone/>
            </a:pPr>
            <a:r>
              <a:rPr lang="en-US" b="1" dirty="0">
                <a:solidFill>
                  <a:srgbClr val="007299"/>
                </a:solidFill>
              </a:rPr>
              <a:t>Features:</a:t>
            </a:r>
          </a:p>
          <a:p>
            <a:pPr marL="525780"/>
            <a:r>
              <a:rPr lang="en-US" dirty="0"/>
              <a:t>Low, fixed rates</a:t>
            </a:r>
          </a:p>
          <a:p>
            <a:pPr marL="525780"/>
            <a:r>
              <a:rPr lang="en-US" dirty="0"/>
              <a:t>No fees</a:t>
            </a:r>
          </a:p>
          <a:p>
            <a:pPr marL="525780"/>
            <a:r>
              <a:rPr lang="en-US" dirty="0"/>
              <a:t>Borrower benefits (0.25% ACH, 0.50% Graduation)</a:t>
            </a:r>
          </a:p>
          <a:p>
            <a:pPr marL="525780"/>
            <a:r>
              <a:rPr lang="en-US" dirty="0"/>
              <a:t>Multiple repayment options</a:t>
            </a:r>
          </a:p>
          <a:p>
            <a:pPr marL="525780"/>
            <a:r>
              <a:rPr lang="en-US" dirty="0"/>
              <a:t>Co-signer release option</a:t>
            </a:r>
          </a:p>
          <a:p>
            <a:pPr marL="525780"/>
            <a:r>
              <a:rPr lang="en-US" dirty="0"/>
              <a:t>No-pre-payment penalty</a:t>
            </a:r>
          </a:p>
          <a:p>
            <a:pPr marL="525780"/>
            <a:r>
              <a:rPr lang="en-US" dirty="0"/>
              <a:t>Deferment &amp; forbearance options</a:t>
            </a:r>
          </a:p>
          <a:p>
            <a:endParaRPr lang="en-US" dirty="0"/>
          </a:p>
        </p:txBody>
      </p:sp>
      <p:sp>
        <p:nvSpPr>
          <p:cNvPr id="4" name="Slide Number Placeholder 3"/>
          <p:cNvSpPr>
            <a:spLocks noGrp="1"/>
          </p:cNvSpPr>
          <p:nvPr>
            <p:ph type="sldNum" sz="quarter" idx="5"/>
          </p:nvPr>
        </p:nvSpPr>
        <p:spPr/>
        <p:txBody>
          <a:bodyPr/>
          <a:lstStyle/>
          <a:p>
            <a:fld id="{80191128-BACF-4B97-A729-14EA867BE30C}" type="slidenum">
              <a:rPr lang="en-US" smtClean="0"/>
              <a:t>57</a:t>
            </a:fld>
            <a:endParaRPr lang="en-US" dirty="0"/>
          </a:p>
        </p:txBody>
      </p:sp>
    </p:spTree>
    <p:extLst>
      <p:ext uri="{BB962C8B-B14F-4D97-AF65-F5344CB8AC3E}">
        <p14:creationId xmlns:p14="http://schemas.microsoft.com/office/powerpoint/2010/main" val="19588504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Noto Serif"/>
              </a:rPr>
              <a:t>Your EFC is an index number that college financial aid staff use to determine how much financial aid you would receive if you were to attend their school. The information you report on your </a:t>
            </a:r>
            <a:r>
              <a:rPr lang="en-US" b="0" i="0" dirty="0">
                <a:solidFill>
                  <a:srgbClr val="277F60"/>
                </a:solidFill>
                <a:effectLst/>
                <a:latin typeface="Noto Serif"/>
              </a:rPr>
              <a:t>FAFSA form</a:t>
            </a:r>
            <a:r>
              <a:rPr lang="en-US" b="0" i="0" dirty="0">
                <a:solidFill>
                  <a:srgbClr val="212529"/>
                </a:solidFill>
                <a:effectLst/>
                <a:latin typeface="Noto Serif"/>
              </a:rPr>
              <a:t> is used to calculate your EFC.</a:t>
            </a:r>
          </a:p>
          <a:p>
            <a:pPr algn="l"/>
            <a:r>
              <a:rPr lang="en-US" b="0" i="0" dirty="0">
                <a:solidFill>
                  <a:srgbClr val="212529"/>
                </a:solidFill>
                <a:effectLst/>
                <a:latin typeface="Noto Serif"/>
              </a:rPr>
              <a:t>The EFC is calculated according to a formula established by law. Your family's taxed and untaxed income, assets, and benefits (such as unemployment or Social Security) all could be considered in the formula. Also considered are your family size and the number of family members who will attend college or career school during the year. </a:t>
            </a:r>
            <a:r>
              <a:rPr lang="en-US" b="0" i="1" u="sng" dirty="0">
                <a:solidFill>
                  <a:srgbClr val="1A729F"/>
                </a:solidFill>
                <a:effectLst/>
                <a:latin typeface="Noto Serif"/>
                <a:hlinkClick r:id="rId3"/>
              </a:rPr>
              <a:t>The EFC Formula</a:t>
            </a:r>
            <a:r>
              <a:rPr lang="en-US" b="0" i="0" dirty="0">
                <a:solidFill>
                  <a:srgbClr val="212529"/>
                </a:solidFill>
                <a:effectLst/>
                <a:latin typeface="Noto Serif"/>
              </a:rPr>
              <a:t> guide shows exactly how an EFC is calculated.</a:t>
            </a:r>
          </a:p>
          <a:p>
            <a:pPr algn="l"/>
            <a:r>
              <a:rPr lang="en-US" b="0" i="0" dirty="0">
                <a:solidFill>
                  <a:srgbClr val="212529"/>
                </a:solidFill>
                <a:effectLst/>
                <a:latin typeface="Noto Serif"/>
              </a:rPr>
              <a:t>Your EFC is not the amount of money your family will have to pay for college, nor is it the amount of federal student aid you will receive. It is a number used by your school to calculate how much financial aid you are eligible to receive.</a:t>
            </a:r>
          </a:p>
          <a:p>
            <a:endParaRPr lang="en-US" dirty="0"/>
          </a:p>
        </p:txBody>
      </p:sp>
      <p:sp>
        <p:nvSpPr>
          <p:cNvPr id="4" name="Slide Number Placeholder 3"/>
          <p:cNvSpPr>
            <a:spLocks noGrp="1"/>
          </p:cNvSpPr>
          <p:nvPr>
            <p:ph type="sldNum" sz="quarter" idx="5"/>
          </p:nvPr>
        </p:nvSpPr>
        <p:spPr/>
        <p:txBody>
          <a:bodyPr/>
          <a:lstStyle/>
          <a:p>
            <a:fld id="{80191128-BACF-4B97-A729-14EA867BE30C}" type="slidenum">
              <a:rPr lang="en-US" smtClean="0"/>
              <a:t>60</a:t>
            </a:fld>
            <a:endParaRPr lang="en-US" dirty="0"/>
          </a:p>
        </p:txBody>
      </p:sp>
    </p:spTree>
    <p:extLst>
      <p:ext uri="{BB962C8B-B14F-4D97-AF65-F5344CB8AC3E}">
        <p14:creationId xmlns:p14="http://schemas.microsoft.com/office/powerpoint/2010/main" val="3267918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191128-BACF-4B97-A729-14EA867BE30C}" type="slidenum">
              <a:rPr lang="en-US" smtClean="0"/>
              <a:t>61</a:t>
            </a:fld>
            <a:endParaRPr lang="en-US" dirty="0"/>
          </a:p>
        </p:txBody>
      </p:sp>
    </p:spTree>
    <p:extLst>
      <p:ext uri="{BB962C8B-B14F-4D97-AF65-F5344CB8AC3E}">
        <p14:creationId xmlns:p14="http://schemas.microsoft.com/office/powerpoint/2010/main" val="2220670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2000" dirty="0"/>
              <a:t>As you review the Financial Aid notification these  are some questions that you may have.  </a:t>
            </a:r>
          </a:p>
          <a:p>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Which types of aid are based on need, and which are based on merit?</a:t>
            </a:r>
          </a:p>
          <a:p>
            <a:endParaRPr lang="en-US" sz="2000" dirty="0"/>
          </a:p>
          <a:p>
            <a:endParaRPr lang="en-US" sz="2000" dirty="0"/>
          </a:p>
          <a:p>
            <a:r>
              <a:rPr lang="en-US" sz="2000" dirty="0"/>
              <a:t>The answers to these questions may be provided in with the Financial aid notification, if they are not and</a:t>
            </a:r>
            <a:r>
              <a:rPr lang="en-US" sz="2000" baseline="0" dirty="0"/>
              <a:t> if you have additional questions</a:t>
            </a:r>
            <a:endParaRPr lang="en-US" sz="20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2000" baseline="0" dirty="0"/>
              <a:t>you will want to contact the Financial aid at the school.</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baseline="0" dirty="0"/>
          </a:p>
          <a:p>
            <a:pPr>
              <a:buClr>
                <a:srgbClr val="92278F"/>
              </a:buClr>
            </a:pPr>
            <a:r>
              <a:rPr lang="en-US" sz="2000" dirty="0"/>
              <a:t>The  financial aid that is awarded  may NOT meet or cover all of your calculated expenses or costs at the school</a:t>
            </a:r>
          </a:p>
          <a:p>
            <a:pPr>
              <a:buClr>
                <a:srgbClr val="92278F"/>
              </a:buClr>
            </a:pPr>
            <a:r>
              <a:rPr lang="en-US" sz="2000" dirty="0"/>
              <a:t>Be sure to determine how much will be required of you in out-of-pocket costs and loans.</a:t>
            </a:r>
          </a:p>
          <a:p>
            <a:pPr lvl="0">
              <a:spcBef>
                <a:spcPts val="0"/>
              </a:spcBef>
              <a:buNone/>
            </a:pPr>
            <a:endParaRPr lang="en-US" sz="24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dirty="0"/>
          </a:p>
          <a:p>
            <a:endParaRPr lang="en-US" dirty="0"/>
          </a:p>
        </p:txBody>
      </p:sp>
      <p:sp>
        <p:nvSpPr>
          <p:cNvPr id="4" name="Slide Number Placeholder 3"/>
          <p:cNvSpPr>
            <a:spLocks noGrp="1"/>
          </p:cNvSpPr>
          <p:nvPr>
            <p:ph type="sldNum" sz="quarter" idx="10"/>
          </p:nvPr>
        </p:nvSpPr>
        <p:spPr/>
        <p:txBody>
          <a:bodyPr/>
          <a:lstStyle/>
          <a:p>
            <a:pPr marL="0" marR="0" lvl="0" indent="0" algn="r" defTabSz="913759" rtl="0" eaLnBrk="1" fontAlgn="auto" latinLnBrk="0" hangingPunct="1">
              <a:lnSpc>
                <a:spcPct val="100000"/>
              </a:lnSpc>
              <a:spcBef>
                <a:spcPts val="0"/>
              </a:spcBef>
              <a:spcAft>
                <a:spcPts val="0"/>
              </a:spcAft>
              <a:buClrTx/>
              <a:buSzTx/>
              <a:buFontTx/>
              <a:buNone/>
              <a:tabLst/>
              <a:defRPr/>
            </a:pPr>
            <a:fld id="{04D5089F-3D1A-43B2-8954-938A2566E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3759"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59282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191128-BACF-4B97-A729-14EA867BE30C}" type="slidenum">
              <a:rPr lang="en-US" smtClean="0"/>
              <a:t>63</a:t>
            </a:fld>
            <a:endParaRPr lang="en-US" dirty="0"/>
          </a:p>
        </p:txBody>
      </p:sp>
    </p:spTree>
    <p:extLst>
      <p:ext uri="{BB962C8B-B14F-4D97-AF65-F5344CB8AC3E}">
        <p14:creationId xmlns:p14="http://schemas.microsoft.com/office/powerpoint/2010/main" val="41753549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800"/>
              </a:spcBef>
            </a:pPr>
            <a:r>
              <a:rPr lang="en-US" dirty="0"/>
              <a:t>Have you made an affordable choice of school?</a:t>
            </a:r>
          </a:p>
          <a:p>
            <a:pPr lvl="1">
              <a:spcBef>
                <a:spcPts val="1800"/>
              </a:spcBef>
            </a:pPr>
            <a:r>
              <a:rPr lang="en-US" dirty="0"/>
              <a:t>Do you understand your actual costs?</a:t>
            </a:r>
          </a:p>
          <a:p>
            <a:pPr>
              <a:spcBef>
                <a:spcPts val="1800"/>
              </a:spcBef>
            </a:pPr>
            <a:r>
              <a:rPr lang="en-US" dirty="0"/>
              <a:t>Have you considered annual out of pocket costs </a:t>
            </a:r>
            <a:r>
              <a:rPr lang="en-US" b="1" dirty="0">
                <a:solidFill>
                  <a:srgbClr val="74278F"/>
                </a:solidFill>
              </a:rPr>
              <a:t>beyond the first year?</a:t>
            </a:r>
          </a:p>
          <a:p>
            <a:pPr>
              <a:spcBef>
                <a:spcPts val="1800"/>
              </a:spcBef>
            </a:pPr>
            <a:r>
              <a:rPr lang="en-US" dirty="0"/>
              <a:t>Do you have a strategy for handling out of pocket costs?</a:t>
            </a:r>
          </a:p>
          <a:p>
            <a:pPr>
              <a:spcBef>
                <a:spcPts val="1800"/>
              </a:spcBef>
            </a:pPr>
            <a:r>
              <a:rPr lang="en-US" dirty="0"/>
              <a:t>Do you understand loan options and their limitations?</a:t>
            </a:r>
          </a:p>
          <a:p>
            <a:endParaRPr lang="en-US" dirty="0"/>
          </a:p>
        </p:txBody>
      </p:sp>
      <p:sp>
        <p:nvSpPr>
          <p:cNvPr id="4" name="Slide Number Placeholder 3"/>
          <p:cNvSpPr>
            <a:spLocks noGrp="1"/>
          </p:cNvSpPr>
          <p:nvPr>
            <p:ph type="sldNum" sz="quarter" idx="5"/>
          </p:nvPr>
        </p:nvSpPr>
        <p:spPr/>
        <p:txBody>
          <a:bodyPr/>
          <a:lstStyle/>
          <a:p>
            <a:fld id="{80191128-BACF-4B97-A729-14EA867BE30C}" type="slidenum">
              <a:rPr lang="en-US" smtClean="0"/>
              <a:t>65</a:t>
            </a:fld>
            <a:endParaRPr lang="en-US" dirty="0"/>
          </a:p>
        </p:txBody>
      </p:sp>
    </p:spTree>
    <p:extLst>
      <p:ext uri="{BB962C8B-B14F-4D97-AF65-F5344CB8AC3E}">
        <p14:creationId xmlns:p14="http://schemas.microsoft.com/office/powerpoint/2010/main" val="25071241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Shape 7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3759" rtl="0" eaLnBrk="1" fontAlgn="auto" latinLnBrk="0" hangingPunct="1">
              <a:lnSpc>
                <a:spcPct val="100000"/>
              </a:lnSpc>
              <a:spcBef>
                <a:spcPts val="0"/>
              </a:spcBef>
              <a:spcAft>
                <a:spcPts val="0"/>
              </a:spcAft>
              <a:buClrTx/>
              <a:buSzTx/>
              <a:buFontTx/>
              <a:buNone/>
              <a:tabLst/>
              <a:defRPr/>
            </a:pPr>
            <a:r>
              <a:rPr lang="en-US" sz="2000" dirty="0"/>
              <a:t>Choosing a career and a school is a big decision. To choose the school and program that’s right for you, you’ll need to gather information. Of course you’ll be looking at the college’s academic rigor and whether you’ll qualify for admission. But there are other factors that could also affect your ability to be successful in completing your degree or program.</a:t>
            </a:r>
            <a:r>
              <a:rPr lang="en-US" sz="2000" baseline="0" dirty="0"/>
              <a:t> </a:t>
            </a:r>
          </a:p>
          <a:p>
            <a:pPr marL="0" marR="0" lvl="0" indent="0" algn="l" defTabSz="913759" rtl="0" eaLnBrk="1" fontAlgn="auto" latinLnBrk="0" hangingPunct="1">
              <a:lnSpc>
                <a:spcPct val="100000"/>
              </a:lnSpc>
              <a:spcBef>
                <a:spcPts val="0"/>
              </a:spcBef>
              <a:spcAft>
                <a:spcPts val="0"/>
              </a:spcAft>
              <a:buClrTx/>
              <a:buSzTx/>
              <a:buFontTx/>
              <a:buNone/>
              <a:tabLst/>
              <a:defRPr/>
            </a:pPr>
            <a:endParaRPr lang="en-US" sz="2000" baseline="0" dirty="0"/>
          </a:p>
          <a:p>
            <a:pPr marL="0" marR="0" lvl="0" indent="0" algn="l" defTabSz="913759" rtl="0" eaLnBrk="1" fontAlgn="auto" latinLnBrk="0" hangingPunct="1">
              <a:lnSpc>
                <a:spcPct val="100000"/>
              </a:lnSpc>
              <a:spcBef>
                <a:spcPts val="0"/>
              </a:spcBef>
              <a:spcAft>
                <a:spcPts val="0"/>
              </a:spcAft>
              <a:buClrTx/>
              <a:buSzTx/>
              <a:buFontTx/>
              <a:buNone/>
              <a:tabLst/>
              <a:defRPr/>
            </a:pPr>
            <a:r>
              <a:rPr lang="en-US" sz="2000" baseline="0" dirty="0"/>
              <a:t>T</a:t>
            </a:r>
            <a:r>
              <a:rPr lang="en-US" sz="2000" dirty="0"/>
              <a:t>here are over 4000 schools in the United States.  I’m sure there is more than 1 school that is a good academic and financial fit for you.</a:t>
            </a:r>
          </a:p>
          <a:p>
            <a:endParaRPr lang="en-US" sz="1200" dirty="0"/>
          </a:p>
        </p:txBody>
      </p:sp>
      <p:sp>
        <p:nvSpPr>
          <p:cNvPr id="733" name="Shape 7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05031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191128-BACF-4B97-A729-14EA867BE30C}" type="slidenum">
              <a:rPr lang="en-US" smtClean="0"/>
              <a:t>69</a:t>
            </a:fld>
            <a:endParaRPr lang="en-US" dirty="0"/>
          </a:p>
        </p:txBody>
      </p:sp>
    </p:spTree>
    <p:extLst>
      <p:ext uri="{BB962C8B-B14F-4D97-AF65-F5344CB8AC3E}">
        <p14:creationId xmlns:p14="http://schemas.microsoft.com/office/powerpoint/2010/main" val="2509757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Objectives for today is for all families/students to have a better understanding of how to:</a:t>
            </a:r>
          </a:p>
        </p:txBody>
      </p:sp>
      <p:sp>
        <p:nvSpPr>
          <p:cNvPr id="4" name="Slide Number Placeholder 3"/>
          <p:cNvSpPr>
            <a:spLocks noGrp="1"/>
          </p:cNvSpPr>
          <p:nvPr>
            <p:ph type="sldNum" sz="quarter" idx="5"/>
          </p:nvPr>
        </p:nvSpPr>
        <p:spPr/>
        <p:txBody>
          <a:bodyPr/>
          <a:lstStyle/>
          <a:p>
            <a:fld id="{80191128-BACF-4B97-A729-14EA867BE30C}" type="slidenum">
              <a:rPr lang="en-US" smtClean="0"/>
              <a:t>3</a:t>
            </a:fld>
            <a:endParaRPr lang="en-US" dirty="0"/>
          </a:p>
        </p:txBody>
      </p:sp>
    </p:spTree>
    <p:extLst>
      <p:ext uri="{BB962C8B-B14F-4D97-AF65-F5344CB8AC3E}">
        <p14:creationId xmlns:p14="http://schemas.microsoft.com/office/powerpoint/2010/main" val="3970096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0B9427B-2E9D-6844-9DFC-A9195DC367F8}" type="slidenum">
              <a:rPr lang="en-US" smtClean="0"/>
              <a:t>5</a:t>
            </a:fld>
            <a:endParaRPr lang="en-US" dirty="0"/>
          </a:p>
        </p:txBody>
      </p:sp>
    </p:spTree>
    <p:extLst>
      <p:ext uri="{BB962C8B-B14F-4D97-AF65-F5344CB8AC3E}">
        <p14:creationId xmlns:p14="http://schemas.microsoft.com/office/powerpoint/2010/main" val="259385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to look at this factor for a number of years depending on the school type and length (2, 4, grad school)</a:t>
            </a:r>
          </a:p>
        </p:txBody>
      </p:sp>
      <p:sp>
        <p:nvSpPr>
          <p:cNvPr id="4" name="Slide Number Placeholder 3"/>
          <p:cNvSpPr>
            <a:spLocks noGrp="1"/>
          </p:cNvSpPr>
          <p:nvPr>
            <p:ph type="sldNum" sz="quarter" idx="5"/>
          </p:nvPr>
        </p:nvSpPr>
        <p:spPr/>
        <p:txBody>
          <a:bodyPr/>
          <a:lstStyle/>
          <a:p>
            <a:fld id="{80191128-BACF-4B97-A729-14EA867BE30C}" type="slidenum">
              <a:rPr lang="en-US" smtClean="0"/>
              <a:t>6</a:t>
            </a:fld>
            <a:endParaRPr lang="en-US" dirty="0"/>
          </a:p>
        </p:txBody>
      </p:sp>
    </p:spTree>
    <p:extLst>
      <p:ext uri="{BB962C8B-B14F-4D97-AF65-F5344CB8AC3E}">
        <p14:creationId xmlns:p14="http://schemas.microsoft.com/office/powerpoint/2010/main" val="1370149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National average salary for a Elementary School teacher is $59,000</a:t>
            </a:r>
          </a:p>
          <a:p>
            <a:endParaRPr lang="en-US" dirty="0"/>
          </a:p>
          <a:p>
            <a:r>
              <a:rPr lang="en-US" dirty="0"/>
              <a:t>National Average salary for a Social worker -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DDD5A-0F88-4F8E-A988-DA295EC969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8190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15 credits per semester if attending a 2 or 4 year college.  Share example of what 12 credits which is full time will yield after 4 years (96 credits) when 120 credits are typically needed to graduate with a bachelors degree</a:t>
            </a:r>
          </a:p>
        </p:txBody>
      </p:sp>
      <p:sp>
        <p:nvSpPr>
          <p:cNvPr id="4" name="Slide Number Placeholder 3"/>
          <p:cNvSpPr>
            <a:spLocks noGrp="1"/>
          </p:cNvSpPr>
          <p:nvPr>
            <p:ph type="sldNum" sz="quarter" idx="5"/>
          </p:nvPr>
        </p:nvSpPr>
        <p:spPr/>
        <p:txBody>
          <a:bodyPr/>
          <a:lstStyle/>
          <a:p>
            <a:fld id="{80191128-BACF-4B97-A729-14EA867BE30C}" type="slidenum">
              <a:rPr lang="en-US" smtClean="0"/>
              <a:t>10</a:t>
            </a:fld>
            <a:endParaRPr lang="en-US" dirty="0"/>
          </a:p>
        </p:txBody>
      </p:sp>
    </p:spTree>
    <p:extLst>
      <p:ext uri="{BB962C8B-B14F-4D97-AF65-F5344CB8AC3E}">
        <p14:creationId xmlns:p14="http://schemas.microsoft.com/office/powerpoint/2010/main" val="2836519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Paying is the joint responsibility of the student and parent(s), to the extent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 all families qualify for need-based aid. There is no guarantee that you will get any free money to pay for higher education.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0191128-BACF-4B97-A729-14EA867BE30C}" type="slidenum">
              <a:rPr lang="en-US" smtClean="0"/>
              <a:t>12</a:t>
            </a:fld>
            <a:endParaRPr lang="en-US" dirty="0"/>
          </a:p>
        </p:txBody>
      </p:sp>
    </p:spTree>
    <p:extLst>
      <p:ext uri="{BB962C8B-B14F-4D97-AF65-F5344CB8AC3E}">
        <p14:creationId xmlns:p14="http://schemas.microsoft.com/office/powerpoint/2010/main" val="956384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Really comes from 4 areas – </a:t>
            </a:r>
          </a:p>
          <a:p>
            <a:endParaRPr lang="en-US" dirty="0"/>
          </a:p>
          <a:p>
            <a:r>
              <a:rPr lang="en-US" dirty="0"/>
              <a:t>Outside private scholarships resources – will get into more detail about these sources</a:t>
            </a:r>
          </a:p>
        </p:txBody>
      </p:sp>
      <p:sp>
        <p:nvSpPr>
          <p:cNvPr id="4" name="Slide Number Placeholder 3"/>
          <p:cNvSpPr>
            <a:spLocks noGrp="1"/>
          </p:cNvSpPr>
          <p:nvPr>
            <p:ph type="sldNum" sz="quarter" idx="5"/>
          </p:nvPr>
        </p:nvSpPr>
        <p:spPr/>
        <p:txBody>
          <a:bodyPr/>
          <a:lstStyle/>
          <a:p>
            <a:fld id="{80191128-BACF-4B97-A729-14EA867BE30C}" type="slidenum">
              <a:rPr lang="en-US" smtClean="0"/>
              <a:t>13</a:t>
            </a:fld>
            <a:endParaRPr lang="en-US" dirty="0"/>
          </a:p>
        </p:txBody>
      </p:sp>
    </p:spTree>
    <p:extLst>
      <p:ext uri="{BB962C8B-B14F-4D97-AF65-F5344CB8AC3E}">
        <p14:creationId xmlns:p14="http://schemas.microsoft.com/office/powerpoint/2010/main" val="11234535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46237"/>
            <a:ext cx="8229600" cy="4830763"/>
          </a:xfrm>
          <a:prstGeom prst="rect">
            <a:avLst/>
          </a:prstGeom>
        </p:spPr>
        <p:txBody>
          <a:bodyPr>
            <a:normAutofit/>
          </a:bodyPr>
          <a:lstStyle>
            <a:lvl1pPr>
              <a:lnSpc>
                <a:spcPct val="100000"/>
              </a:lnSpc>
              <a:spcBef>
                <a:spcPts val="650"/>
              </a:spcBef>
              <a:spcAft>
                <a:spcPts val="300"/>
              </a:spcAft>
              <a:buClr>
                <a:srgbClr val="007299"/>
              </a:buClr>
              <a:defRPr sz="2800">
                <a:latin typeface="+mn-lt"/>
                <a:cs typeface="Arial"/>
              </a:defRPr>
            </a:lvl1pPr>
            <a:lvl2pPr>
              <a:lnSpc>
                <a:spcPct val="100000"/>
              </a:lnSpc>
              <a:spcBef>
                <a:spcPts val="300"/>
              </a:spcBef>
              <a:spcAft>
                <a:spcPts val="300"/>
              </a:spcAft>
              <a:buClr>
                <a:srgbClr val="007299"/>
              </a:buClr>
              <a:buFont typeface="Lucida Grande"/>
              <a:buChar char="»"/>
              <a:defRPr sz="2400">
                <a:latin typeface="+mn-lt"/>
                <a:cs typeface="Arial"/>
              </a:defRPr>
            </a:lvl2pPr>
            <a:lvl3pPr>
              <a:lnSpc>
                <a:spcPct val="100000"/>
              </a:lnSpc>
              <a:spcBef>
                <a:spcPts val="300"/>
              </a:spcBef>
              <a:spcAft>
                <a:spcPts val="300"/>
              </a:spcAft>
              <a:buClr>
                <a:srgbClr val="007299"/>
              </a:buClr>
              <a:buSzPct val="80000"/>
              <a:buFont typeface="Lucida Grande"/>
              <a:buChar char="◦"/>
              <a:defRPr>
                <a:latin typeface="+mn-lt"/>
                <a:cs typeface="Arial"/>
              </a:defRPr>
            </a:lvl3pPr>
            <a:lvl4pPr>
              <a:lnSpc>
                <a:spcPct val="100000"/>
              </a:lnSpc>
              <a:spcBef>
                <a:spcPts val="300"/>
              </a:spcBef>
              <a:spcAft>
                <a:spcPts val="300"/>
              </a:spcAft>
              <a:buClr>
                <a:srgbClr val="007299"/>
              </a:buClr>
              <a:buSzPct val="70000"/>
              <a:buFont typeface="Lucida Grande"/>
              <a:buChar char="►"/>
              <a:defRPr>
                <a:latin typeface="+mn-lt"/>
                <a:cs typeface="Arial"/>
              </a:defRPr>
            </a:lvl4pPr>
            <a:lvl5pPr>
              <a:lnSpc>
                <a:spcPct val="100000"/>
              </a:lnSpc>
              <a:spcBef>
                <a:spcPts val="300"/>
              </a:spcBef>
              <a:spcAft>
                <a:spcPts val="300"/>
              </a:spcAft>
              <a:buClr>
                <a:srgbClr val="007299"/>
              </a:buClr>
              <a:buFont typeface="Arial"/>
              <a:buChar char="•"/>
              <a:defRPr>
                <a:latin typeface="+mn-lt"/>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5">
            <a:extLst>
              <a:ext uri="{FF2B5EF4-FFF2-40B4-BE49-F238E27FC236}">
                <a16:creationId xmlns:a16="http://schemas.microsoft.com/office/drawing/2014/main" id="{D6CEDB0F-AE0F-524A-8461-89D41D78A904}"/>
              </a:ext>
            </a:extLst>
          </p:cNvPr>
          <p:cNvSpPr>
            <a:spLocks noGrp="1"/>
          </p:cNvSpPr>
          <p:nvPr>
            <p:ph type="sldNum" sz="quarter" idx="12"/>
          </p:nvPr>
        </p:nvSpPr>
        <p:spPr>
          <a:xfrm>
            <a:off x="8458200" y="152400"/>
            <a:ext cx="533400" cy="365125"/>
          </a:xfrm>
        </p:spPr>
        <p:txBody>
          <a:bodyPr/>
          <a:lstStyle>
            <a:lvl1pPr algn="r">
              <a:defRPr sz="1400" b="0">
                <a:solidFill>
                  <a:srgbClr val="FFFFFF"/>
                </a:solidFill>
              </a:defRPr>
            </a:lvl1pPr>
          </a:lstStyle>
          <a:p>
            <a:fld id="{3ECAA9F2-51A7-FA4F-B019-4D81CA3B727C}" type="slidenum">
              <a:rPr lang="en-US" smtClean="0"/>
              <a:pPr/>
              <a:t>‹#›</a:t>
            </a:fld>
            <a:endParaRPr lang="en-US" dirty="0"/>
          </a:p>
        </p:txBody>
      </p:sp>
      <p:sp>
        <p:nvSpPr>
          <p:cNvPr id="20" name="Title 1">
            <a:extLst>
              <a:ext uri="{FF2B5EF4-FFF2-40B4-BE49-F238E27FC236}">
                <a16:creationId xmlns:a16="http://schemas.microsoft.com/office/drawing/2014/main" id="{CC48E8D2-0A49-9F45-A7AF-BC2834D21120}"/>
              </a:ext>
            </a:extLst>
          </p:cNvPr>
          <p:cNvSpPr>
            <a:spLocks noGrp="1"/>
          </p:cNvSpPr>
          <p:nvPr>
            <p:ph type="title"/>
          </p:nvPr>
        </p:nvSpPr>
        <p:spPr>
          <a:xfrm>
            <a:off x="457200" y="163541"/>
            <a:ext cx="8001000" cy="1043711"/>
          </a:xfrm>
          <a:prstGeom prst="rect">
            <a:avLst/>
          </a:prstGeom>
        </p:spPr>
        <p:txBody>
          <a:bodyPr anchor="ctr" anchorCtr="0">
            <a:normAutofit/>
          </a:bodyPr>
          <a:lstStyle>
            <a:lvl1pPr algn="l">
              <a:lnSpc>
                <a:spcPct val="100000"/>
              </a:lnSpc>
              <a:defRPr sz="3400" b="1" baseline="0">
                <a:solidFill>
                  <a:srgbClr val="FFFFFF"/>
                </a:solidFill>
                <a:latin typeface="+mj-lt"/>
              </a:defRPr>
            </a:lvl1pPr>
          </a:lstStyle>
          <a:p>
            <a:r>
              <a:rPr lang="en-US" dirty="0"/>
              <a:t>Click to edit Master title style</a:t>
            </a:r>
          </a:p>
        </p:txBody>
      </p:sp>
    </p:spTree>
    <p:extLst>
      <p:ext uri="{BB962C8B-B14F-4D97-AF65-F5344CB8AC3E}">
        <p14:creationId xmlns:p14="http://schemas.microsoft.com/office/powerpoint/2010/main" val="3077709471"/>
      </p:ext>
    </p:extLst>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sp>
        <p:nvSpPr>
          <p:cNvPr id="12" name="Content Placeholder 2"/>
          <p:cNvSpPr>
            <a:spLocks noGrp="1"/>
          </p:cNvSpPr>
          <p:nvPr>
            <p:ph idx="1"/>
          </p:nvPr>
        </p:nvSpPr>
        <p:spPr>
          <a:xfrm>
            <a:off x="457200" y="1646237"/>
            <a:ext cx="8229600" cy="4449763"/>
          </a:xfrm>
          <a:prstGeom prst="rect">
            <a:avLst/>
          </a:prstGeom>
        </p:spPr>
        <p:txBody>
          <a:bodyPr>
            <a:normAutofit/>
          </a:bodyPr>
          <a:lstStyle>
            <a:lvl1pPr>
              <a:lnSpc>
                <a:spcPct val="100000"/>
              </a:lnSpc>
              <a:spcAft>
                <a:spcPts val="300"/>
              </a:spcAft>
              <a:buClr>
                <a:srgbClr val="74278F"/>
              </a:buClr>
              <a:defRPr sz="2800">
                <a:latin typeface="+mn-lt"/>
                <a:cs typeface="Arial"/>
              </a:defRPr>
            </a:lvl1pPr>
            <a:lvl2pPr>
              <a:lnSpc>
                <a:spcPct val="100000"/>
              </a:lnSpc>
              <a:spcBef>
                <a:spcPts val="300"/>
              </a:spcBef>
              <a:spcAft>
                <a:spcPts val="300"/>
              </a:spcAft>
              <a:buClr>
                <a:srgbClr val="74278F"/>
              </a:buClr>
              <a:buFont typeface="Lucida Grande"/>
              <a:buChar char="»"/>
              <a:defRPr sz="2400">
                <a:latin typeface="+mn-lt"/>
                <a:cs typeface="Arial"/>
              </a:defRPr>
            </a:lvl2pPr>
            <a:lvl3pPr>
              <a:lnSpc>
                <a:spcPct val="100000"/>
              </a:lnSpc>
              <a:spcBef>
                <a:spcPts val="300"/>
              </a:spcBef>
              <a:spcAft>
                <a:spcPts val="300"/>
              </a:spcAft>
              <a:buClr>
                <a:srgbClr val="74278F"/>
              </a:buClr>
              <a:buSzPct val="80000"/>
              <a:buFont typeface="Lucida Grande"/>
              <a:buChar char="◦"/>
              <a:defRPr>
                <a:latin typeface="+mn-lt"/>
                <a:cs typeface="Arial"/>
              </a:defRPr>
            </a:lvl3pPr>
            <a:lvl4pPr>
              <a:lnSpc>
                <a:spcPct val="100000"/>
              </a:lnSpc>
              <a:spcBef>
                <a:spcPts val="300"/>
              </a:spcBef>
              <a:spcAft>
                <a:spcPts val="300"/>
              </a:spcAft>
              <a:buClr>
                <a:srgbClr val="74278F"/>
              </a:buClr>
              <a:buSzPct val="70000"/>
              <a:buFont typeface="Lucida Grande"/>
              <a:buChar char="►"/>
              <a:defRPr>
                <a:latin typeface="+mn-lt"/>
                <a:cs typeface="Arial"/>
              </a:defRPr>
            </a:lvl4pPr>
            <a:lvl5pPr>
              <a:lnSpc>
                <a:spcPct val="100000"/>
              </a:lnSpc>
              <a:spcBef>
                <a:spcPts val="300"/>
              </a:spcBef>
              <a:spcAft>
                <a:spcPts val="300"/>
              </a:spcAft>
              <a:buClr>
                <a:srgbClr val="74278F"/>
              </a:buClr>
              <a:buFont typeface="Arial"/>
              <a:buChar char="•"/>
              <a:defRPr>
                <a:latin typeface="+mn-lt"/>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2"/>
          </p:nvPr>
        </p:nvSpPr>
        <p:spPr>
          <a:xfrm>
            <a:off x="8458200" y="228600"/>
            <a:ext cx="533400" cy="365125"/>
          </a:xfrm>
        </p:spPr>
        <p:txBody>
          <a:bodyPr/>
          <a:lstStyle>
            <a:lvl1pPr algn="r">
              <a:defRPr sz="1400" b="1">
                <a:solidFill>
                  <a:srgbClr val="74278F"/>
                </a:solidFill>
              </a:defRPr>
            </a:lvl1pPr>
          </a:lstStyle>
          <a:p>
            <a:fld id="{3ECAA9F2-51A7-FA4F-B019-4D81CA3B727C}" type="slidenum">
              <a:rPr lang="en-US" smtClean="0"/>
              <a:pPr/>
              <a:t>‹#›</a:t>
            </a:fld>
            <a:endParaRPr lang="en-US" dirty="0"/>
          </a:p>
        </p:txBody>
      </p:sp>
      <p:sp>
        <p:nvSpPr>
          <p:cNvPr id="9" name="Title 1"/>
          <p:cNvSpPr>
            <a:spLocks noGrp="1"/>
          </p:cNvSpPr>
          <p:nvPr>
            <p:ph type="title"/>
          </p:nvPr>
        </p:nvSpPr>
        <p:spPr>
          <a:xfrm>
            <a:off x="457200" y="228600"/>
            <a:ext cx="8001000" cy="1043711"/>
          </a:xfrm>
          <a:prstGeom prst="rect">
            <a:avLst/>
          </a:prstGeom>
        </p:spPr>
        <p:txBody>
          <a:bodyPr anchor="ctr" anchorCtr="0">
            <a:normAutofit/>
          </a:bodyPr>
          <a:lstStyle>
            <a:lvl1pPr algn="l">
              <a:lnSpc>
                <a:spcPct val="80000"/>
              </a:lnSpc>
              <a:defRPr sz="3400" b="1" baseline="0">
                <a:solidFill>
                  <a:srgbClr val="007299"/>
                </a:solidFill>
              </a:defRPr>
            </a:lvl1pPr>
          </a:lstStyle>
          <a:p>
            <a:r>
              <a:rPr lang="en-US" dirty="0"/>
              <a:t>Click to edit Master title style</a:t>
            </a:r>
          </a:p>
        </p:txBody>
      </p:sp>
    </p:spTree>
    <p:extLst>
      <p:ext uri="{BB962C8B-B14F-4D97-AF65-F5344CB8AC3E}">
        <p14:creationId xmlns:p14="http://schemas.microsoft.com/office/powerpoint/2010/main" val="3463903064"/>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088685"/>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301524"/>
      </p:ext>
    </p:extLst>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CFE9AC-F15C-4FA0-A6F1-298829FA691D}" type="datetimeFigureOut">
              <a:rPr lang="en-US" smtClean="0"/>
              <a:t>10/20/2022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D266BE7-899D-4075-917F-DBDE33B6B692}" type="slidenum">
              <a:rPr lang="en-US" smtClean="0"/>
              <a:t>‹#›</a:t>
            </a:fld>
            <a:endParaRPr lang="en-US" dirty="0"/>
          </a:p>
        </p:txBody>
      </p:sp>
    </p:spTree>
    <p:extLst>
      <p:ext uri="{BB962C8B-B14F-4D97-AF65-F5344CB8AC3E}">
        <p14:creationId xmlns:p14="http://schemas.microsoft.com/office/powerpoint/2010/main" val="674970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41FB9A0-EDB9-43CD-A2BD-2FE7239F4F97}" type="datetimeFigureOut">
              <a:rPr lang="en-US" smtClean="0"/>
              <a:t>10/20/2022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7C0015-B8B9-4B05-8995-F502CCE0C699}" type="slidenum">
              <a:rPr lang="en-US" smtClean="0"/>
              <a:t>‹#›</a:t>
            </a:fld>
            <a:endParaRPr lang="en-US" dirty="0"/>
          </a:p>
        </p:txBody>
      </p:sp>
      <p:sp>
        <p:nvSpPr>
          <p:cNvPr id="7" name="Content Placeholder 2"/>
          <p:cNvSpPr>
            <a:spLocks noGrp="1"/>
          </p:cNvSpPr>
          <p:nvPr>
            <p:ph idx="13"/>
          </p:nvPr>
        </p:nvSpPr>
        <p:spPr>
          <a:xfrm>
            <a:off x="457200" y="1646237"/>
            <a:ext cx="8229600" cy="3992563"/>
          </a:xfrm>
          <a:prstGeom prst="rect">
            <a:avLst/>
          </a:prstGeom>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52650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FDE84-1D5D-E04E-ABBF-D4C32DED796A}"/>
              </a:ext>
            </a:extLst>
          </p:cNvPr>
          <p:cNvSpPr>
            <a:spLocks noGrp="1"/>
          </p:cNvSpPr>
          <p:nvPr>
            <p:ph type="title" hasCustomPrompt="1"/>
          </p:nvPr>
        </p:nvSpPr>
        <p:spPr>
          <a:xfrm>
            <a:off x="457201" y="457200"/>
            <a:ext cx="3121819" cy="1600200"/>
          </a:xfrm>
          <a:solidFill>
            <a:schemeClr val="accent1"/>
          </a:solidFill>
        </p:spPr>
        <p:txBody>
          <a:bodyPr lIns="182752" tIns="91378" bIns="91378" anchor="b"/>
          <a:lstStyle>
            <a:lvl1pPr>
              <a:defRPr sz="2382">
                <a:solidFill>
                  <a:schemeClr val="bg1"/>
                </a:solidFill>
              </a:defRPr>
            </a:lvl1pPr>
          </a:lstStyle>
          <a:p>
            <a:r>
              <a:rPr lang="en-US" dirty="0"/>
              <a:t>Click to add heading</a:t>
            </a:r>
          </a:p>
        </p:txBody>
      </p:sp>
      <p:sp>
        <p:nvSpPr>
          <p:cNvPr id="3" name="Content Placeholder 2">
            <a:extLst>
              <a:ext uri="{FF2B5EF4-FFF2-40B4-BE49-F238E27FC236}">
                <a16:creationId xmlns:a16="http://schemas.microsoft.com/office/drawing/2014/main" id="{B8290C5B-5366-A347-A907-A4833050A903}"/>
              </a:ext>
            </a:extLst>
          </p:cNvPr>
          <p:cNvSpPr>
            <a:spLocks noGrp="1"/>
          </p:cNvSpPr>
          <p:nvPr>
            <p:ph idx="1"/>
          </p:nvPr>
        </p:nvSpPr>
        <p:spPr>
          <a:xfrm>
            <a:off x="3887397" y="987431"/>
            <a:ext cx="4799121" cy="5336895"/>
          </a:xfrm>
        </p:spPr>
        <p:txBody>
          <a:bodyPr>
            <a:normAutofit/>
          </a:bodyPr>
          <a:lstStyle>
            <a:lvl1pPr>
              <a:defRPr sz="1412"/>
            </a:lvl1pPr>
            <a:lvl2pPr>
              <a:defRPr sz="1235"/>
            </a:lvl2pPr>
            <a:lvl3pPr>
              <a:defRPr sz="1235"/>
            </a:lvl3pPr>
            <a:lvl4pPr>
              <a:defRPr sz="1235"/>
            </a:lvl4pPr>
            <a:lvl5pPr>
              <a:defRPr sz="1235"/>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B52F75D-C187-474B-82C9-8BF716CCA793}"/>
              </a:ext>
            </a:extLst>
          </p:cNvPr>
          <p:cNvSpPr>
            <a:spLocks noGrp="1"/>
          </p:cNvSpPr>
          <p:nvPr>
            <p:ph type="body" sz="half" idx="2" hasCustomPrompt="1"/>
          </p:nvPr>
        </p:nvSpPr>
        <p:spPr>
          <a:xfrm>
            <a:off x="457201" y="2146549"/>
            <a:ext cx="3121819" cy="4177770"/>
          </a:xfrm>
        </p:spPr>
        <p:txBody>
          <a:bodyPr lIns="182752"/>
          <a:lstStyle>
            <a:lvl1pPr marL="0" indent="0">
              <a:buNone/>
              <a:defRPr sz="1147"/>
            </a:lvl1pPr>
            <a:lvl2pPr marL="332600" indent="0">
              <a:buNone/>
              <a:defRPr sz="971"/>
            </a:lvl2pPr>
            <a:lvl3pPr marL="665199" indent="0">
              <a:buNone/>
              <a:defRPr sz="882"/>
            </a:lvl3pPr>
            <a:lvl4pPr marL="997798" indent="0">
              <a:buNone/>
              <a:defRPr sz="706"/>
            </a:lvl4pPr>
            <a:lvl5pPr marL="1330396" indent="0">
              <a:buNone/>
              <a:defRPr sz="706"/>
            </a:lvl5pPr>
            <a:lvl6pPr marL="1662996" indent="0">
              <a:buNone/>
              <a:defRPr sz="706"/>
            </a:lvl6pPr>
            <a:lvl7pPr marL="1995594" indent="0">
              <a:buNone/>
              <a:defRPr sz="706"/>
            </a:lvl7pPr>
            <a:lvl8pPr marL="2328193" indent="0">
              <a:buNone/>
              <a:defRPr sz="706"/>
            </a:lvl8pPr>
            <a:lvl9pPr marL="2660792" indent="0">
              <a:buNone/>
              <a:defRPr sz="706"/>
            </a:lvl9pPr>
          </a:lstStyle>
          <a:p>
            <a:pPr lvl="0"/>
            <a:r>
              <a:rPr lang="en-US" dirty="0"/>
              <a:t>Click to add subtext</a:t>
            </a:r>
          </a:p>
        </p:txBody>
      </p:sp>
      <p:sp>
        <p:nvSpPr>
          <p:cNvPr id="5" name="Date Placeholder 4">
            <a:extLst>
              <a:ext uri="{FF2B5EF4-FFF2-40B4-BE49-F238E27FC236}">
                <a16:creationId xmlns:a16="http://schemas.microsoft.com/office/drawing/2014/main" id="{EF9AFE29-C11A-C745-A8B9-4F9EDF2997EB}"/>
              </a:ext>
            </a:extLst>
          </p:cNvPr>
          <p:cNvSpPr>
            <a:spLocks noGrp="1"/>
          </p:cNvSpPr>
          <p:nvPr>
            <p:ph type="dt" sz="half" idx="10"/>
          </p:nvPr>
        </p:nvSpPr>
        <p:spPr/>
        <p:txBody>
          <a:bodyPr/>
          <a:lstStyle/>
          <a:p>
            <a:pPr defTabSz="806301"/>
            <a:fld id="{B657CF58-4C42-2B47-9C25-0839E9016DE2}" type="datetime1">
              <a:rPr lang="en-US" smtClean="0"/>
              <a:pPr defTabSz="806301"/>
              <a:t>10/20/2022</a:t>
            </a:fld>
            <a:endParaRPr lang="en-US" dirty="0"/>
          </a:p>
        </p:txBody>
      </p:sp>
      <p:sp>
        <p:nvSpPr>
          <p:cNvPr id="6" name="Footer Placeholder 5">
            <a:extLst>
              <a:ext uri="{FF2B5EF4-FFF2-40B4-BE49-F238E27FC236}">
                <a16:creationId xmlns:a16="http://schemas.microsoft.com/office/drawing/2014/main" id="{8254C890-7879-8045-9880-F219854F8965}"/>
              </a:ext>
            </a:extLst>
          </p:cNvPr>
          <p:cNvSpPr>
            <a:spLocks noGrp="1"/>
          </p:cNvSpPr>
          <p:nvPr>
            <p:ph type="ftr" sz="quarter" idx="11"/>
          </p:nvPr>
        </p:nvSpPr>
        <p:spPr>
          <a:xfrm>
            <a:off x="457489" y="6324601"/>
            <a:ext cx="5143500" cy="457200"/>
          </a:xfrm>
          <a:prstGeom prst="rect">
            <a:avLst/>
          </a:prstGeom>
        </p:spPr>
        <p:txBody>
          <a:bodyPr/>
          <a:lstStyle/>
          <a:p>
            <a:pPr defTabSz="806301"/>
            <a:r>
              <a:rPr lang="en-US" dirty="0"/>
              <a:t>Creating affordable access to higher education.</a:t>
            </a:r>
          </a:p>
        </p:txBody>
      </p:sp>
      <p:sp>
        <p:nvSpPr>
          <p:cNvPr id="7" name="Slide Number Placeholder 6">
            <a:extLst>
              <a:ext uri="{FF2B5EF4-FFF2-40B4-BE49-F238E27FC236}">
                <a16:creationId xmlns:a16="http://schemas.microsoft.com/office/drawing/2014/main" id="{951EE140-5174-E544-B8FE-8404CCA4761C}"/>
              </a:ext>
            </a:extLst>
          </p:cNvPr>
          <p:cNvSpPr>
            <a:spLocks noGrp="1"/>
          </p:cNvSpPr>
          <p:nvPr>
            <p:ph type="sldNum" sz="quarter" idx="12"/>
          </p:nvPr>
        </p:nvSpPr>
        <p:spPr/>
        <p:txBody>
          <a:bodyPr/>
          <a:lstStyle/>
          <a:p>
            <a:pPr defTabSz="806301"/>
            <a:fld id="{4E5E76E0-7555-DF46-8D1D-E44CF309909A}" type="slidenum">
              <a:rPr lang="en-US" smtClean="0">
                <a:solidFill>
                  <a:srgbClr val="FFFFFF"/>
                </a:solidFill>
              </a:rPr>
              <a:pPr defTabSz="806301"/>
              <a:t>‹#›</a:t>
            </a:fld>
            <a:endParaRPr lang="en-US" dirty="0">
              <a:solidFill>
                <a:srgbClr val="FFFFFF"/>
              </a:solidFill>
            </a:endParaRPr>
          </a:p>
        </p:txBody>
      </p:sp>
      <p:sp>
        <p:nvSpPr>
          <p:cNvPr id="8" name="Rectangle 7">
            <a:extLst>
              <a:ext uri="{FF2B5EF4-FFF2-40B4-BE49-F238E27FC236}">
                <a16:creationId xmlns:a16="http://schemas.microsoft.com/office/drawing/2014/main" id="{916D4181-759D-4941-805E-D063EC524749}"/>
              </a:ext>
            </a:extLst>
          </p:cNvPr>
          <p:cNvSpPr/>
          <p:nvPr userDrawn="1"/>
        </p:nvSpPr>
        <p:spPr>
          <a:xfrm>
            <a:off x="457201" y="2056654"/>
            <a:ext cx="3121819" cy="4034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0628" tIns="40313" rIns="80628" bIns="40313" rtlCol="0" anchor="ctr"/>
          <a:lstStyle/>
          <a:p>
            <a:pPr marL="0" marR="0" lvl="0" indent="0" algn="ctr" defTabSz="806301"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dirty="0">
              <a:ln>
                <a:noFill/>
              </a:ln>
              <a:solidFill>
                <a:srgbClr val="FFFFFF"/>
              </a:solidFill>
              <a:effectLst/>
              <a:uLnTx/>
              <a:uFillTx/>
              <a:latin typeface="Open Sans" panose="020B0604020202020204"/>
              <a:ea typeface="+mn-ea"/>
              <a:cs typeface="+mn-cs"/>
            </a:endParaRPr>
          </a:p>
        </p:txBody>
      </p:sp>
    </p:spTree>
    <p:extLst>
      <p:ext uri="{BB962C8B-B14F-4D97-AF65-F5344CB8AC3E}">
        <p14:creationId xmlns:p14="http://schemas.microsoft.com/office/powerpoint/2010/main" val="29669458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439F9-F79C-6042-81E3-2B83AECC73CF}"/>
              </a:ext>
            </a:extLst>
          </p:cNvPr>
          <p:cNvSpPr>
            <a:spLocks noGrp="1"/>
          </p:cNvSpPr>
          <p:nvPr>
            <p:ph type="title" hasCustomPrompt="1"/>
          </p:nvPr>
        </p:nvSpPr>
        <p:spPr/>
        <p:txBody>
          <a:bodyPr/>
          <a:lstStyle>
            <a:lvl1pPr>
              <a:defRPr/>
            </a:lvl1pPr>
          </a:lstStyle>
          <a:p>
            <a:r>
              <a:rPr lang="en-US" dirty="0"/>
              <a:t>Click to add heading</a:t>
            </a:r>
          </a:p>
        </p:txBody>
      </p:sp>
      <p:sp>
        <p:nvSpPr>
          <p:cNvPr id="3" name="Content Placeholder 2">
            <a:extLst>
              <a:ext uri="{FF2B5EF4-FFF2-40B4-BE49-F238E27FC236}">
                <a16:creationId xmlns:a16="http://schemas.microsoft.com/office/drawing/2014/main" id="{2B13FF09-1CB6-FC41-AA62-2C0E909A93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1D86BB-7DB3-704A-967D-6A529D63B88C}"/>
              </a:ext>
            </a:extLst>
          </p:cNvPr>
          <p:cNvSpPr>
            <a:spLocks noGrp="1"/>
          </p:cNvSpPr>
          <p:nvPr>
            <p:ph type="dt" sz="half" idx="10"/>
          </p:nvPr>
        </p:nvSpPr>
        <p:spPr/>
        <p:txBody>
          <a:bodyPr/>
          <a:lstStyle/>
          <a:p>
            <a:pPr defTabSz="806301"/>
            <a:fld id="{17A3073A-543F-3248-8391-A5D2EEF333FA}" type="datetime1">
              <a:rPr lang="en-US" smtClean="0"/>
              <a:pPr defTabSz="806301"/>
              <a:t>10/20/2022</a:t>
            </a:fld>
            <a:endParaRPr lang="en-US" dirty="0"/>
          </a:p>
        </p:txBody>
      </p:sp>
      <p:sp>
        <p:nvSpPr>
          <p:cNvPr id="5" name="Footer Placeholder 4">
            <a:extLst>
              <a:ext uri="{FF2B5EF4-FFF2-40B4-BE49-F238E27FC236}">
                <a16:creationId xmlns:a16="http://schemas.microsoft.com/office/drawing/2014/main" id="{BCFA60AE-E261-5544-91C3-B9EBAB2DEDC8}"/>
              </a:ext>
            </a:extLst>
          </p:cNvPr>
          <p:cNvSpPr>
            <a:spLocks noGrp="1"/>
          </p:cNvSpPr>
          <p:nvPr>
            <p:ph type="ftr" sz="quarter" idx="11"/>
          </p:nvPr>
        </p:nvSpPr>
        <p:spPr>
          <a:xfrm>
            <a:off x="457489" y="6324601"/>
            <a:ext cx="5143500" cy="457200"/>
          </a:xfrm>
          <a:prstGeom prst="rect">
            <a:avLst/>
          </a:prstGeom>
        </p:spPr>
        <p:txBody>
          <a:bodyPr/>
          <a:lstStyle/>
          <a:p>
            <a:pPr defTabSz="806301"/>
            <a:r>
              <a:rPr lang="en-US" dirty="0"/>
              <a:t>Creating affordable access to higher education.</a:t>
            </a:r>
          </a:p>
        </p:txBody>
      </p:sp>
      <p:sp>
        <p:nvSpPr>
          <p:cNvPr id="6" name="Slide Number Placeholder 5">
            <a:extLst>
              <a:ext uri="{FF2B5EF4-FFF2-40B4-BE49-F238E27FC236}">
                <a16:creationId xmlns:a16="http://schemas.microsoft.com/office/drawing/2014/main" id="{2DFE7B02-A64C-644C-B107-E519BADA6666}"/>
              </a:ext>
            </a:extLst>
          </p:cNvPr>
          <p:cNvSpPr>
            <a:spLocks noGrp="1"/>
          </p:cNvSpPr>
          <p:nvPr>
            <p:ph type="sldNum" sz="quarter" idx="12"/>
          </p:nvPr>
        </p:nvSpPr>
        <p:spPr/>
        <p:txBody>
          <a:bodyPr/>
          <a:lstStyle/>
          <a:p>
            <a:pPr defTabSz="806301"/>
            <a:fld id="{4E5E76E0-7555-DF46-8D1D-E44CF309909A}" type="slidenum">
              <a:rPr lang="en-US" smtClean="0">
                <a:solidFill>
                  <a:srgbClr val="FFFFFF"/>
                </a:solidFill>
              </a:rPr>
              <a:pPr defTabSz="806301"/>
              <a:t>‹#›</a:t>
            </a:fld>
            <a:endParaRPr lang="en-US" dirty="0">
              <a:solidFill>
                <a:srgbClr val="FFFFFF"/>
              </a:solidFill>
            </a:endParaRPr>
          </a:p>
        </p:txBody>
      </p:sp>
      <p:cxnSp>
        <p:nvCxnSpPr>
          <p:cNvPr id="7" name="Straight Connector 6">
            <a:extLst>
              <a:ext uri="{FF2B5EF4-FFF2-40B4-BE49-F238E27FC236}">
                <a16:creationId xmlns:a16="http://schemas.microsoft.com/office/drawing/2014/main" id="{01193B14-9576-9944-AFAD-FCE31995AFC6}"/>
              </a:ext>
            </a:extLst>
          </p:cNvPr>
          <p:cNvCxnSpPr/>
          <p:nvPr userDrawn="1"/>
        </p:nvCxnSpPr>
        <p:spPr>
          <a:xfrm>
            <a:off x="539865" y="1335868"/>
            <a:ext cx="615757"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6617059"/>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lue Solid">
    <p:bg>
      <p:bgPr>
        <a:gradFill flip="none" rotWithShape="1">
          <a:gsLst>
            <a:gs pos="0">
              <a:srgbClr val="0D3B53"/>
            </a:gs>
            <a:gs pos="100000">
              <a:srgbClr val="0C3346"/>
            </a:gs>
          </a:gsLst>
          <a:lin ang="18900000" scaled="0"/>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89185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b="1">
                <a:solidFill>
                  <a:srgbClr val="1A763D"/>
                </a:solidFill>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accent6"/>
              </a:buClr>
              <a:defRPr sz="2800"/>
            </a:lvl1pPr>
            <a:lvl2pPr>
              <a:buClr>
                <a:schemeClr val="accent6"/>
              </a:buClr>
              <a:buFont typeface="Lucida Grande"/>
              <a:buChar char="»"/>
              <a:defRPr sz="2400"/>
            </a:lvl2pPr>
            <a:lvl3pPr>
              <a:buClr>
                <a:schemeClr val="accent6"/>
              </a:buClr>
              <a:buSzPct val="80000"/>
              <a:buFont typeface="Lucida Grande"/>
              <a:buChar char="◦"/>
              <a:defRPr/>
            </a:lvl3pPr>
            <a:lvl4pPr>
              <a:buClr>
                <a:schemeClr val="accent6"/>
              </a:buClr>
              <a:buSzPct val="70000"/>
              <a:buFont typeface="Lucida Grande"/>
              <a:buChar char="►"/>
              <a:defRPr/>
            </a:lvl4pPr>
            <a:lvl5pPr>
              <a:buClr>
                <a:schemeClr val="accent6"/>
              </a:buClr>
              <a:buFont typeface="Arial"/>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457200" y="6224880"/>
            <a:ext cx="2133600" cy="365125"/>
          </a:xfrm>
        </p:spPr>
        <p:txBody>
          <a:bodyPr/>
          <a:lstStyle>
            <a:lvl1pPr algn="l">
              <a:defRPr>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ECAA9F2-51A7-FA4F-B019-4D81CA3B72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4" descr="H:\In Progress\Cory Hackman\WORKING\FAN PPT 061313\Comps Links\PHEAA_RGB_NAM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217680" y="5998480"/>
            <a:ext cx="1571203" cy="704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4043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439F9-F79C-6042-81E3-2B83AECC73CF}"/>
              </a:ext>
            </a:extLst>
          </p:cNvPr>
          <p:cNvSpPr>
            <a:spLocks noGrp="1"/>
          </p:cNvSpPr>
          <p:nvPr>
            <p:ph type="title" hasCustomPrompt="1"/>
          </p:nvPr>
        </p:nvSpPr>
        <p:spPr/>
        <p:txBody>
          <a:bodyPr/>
          <a:lstStyle>
            <a:lvl1pPr>
              <a:defRPr/>
            </a:lvl1pPr>
          </a:lstStyle>
          <a:p>
            <a:r>
              <a:rPr lang="en-US" dirty="0"/>
              <a:t>Click to add heading</a:t>
            </a:r>
          </a:p>
        </p:txBody>
      </p:sp>
      <p:sp>
        <p:nvSpPr>
          <p:cNvPr id="3" name="Content Placeholder 2">
            <a:extLst>
              <a:ext uri="{FF2B5EF4-FFF2-40B4-BE49-F238E27FC236}">
                <a16:creationId xmlns:a16="http://schemas.microsoft.com/office/drawing/2014/main" id="{2B13FF09-1CB6-FC41-AA62-2C0E909A93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1D86BB-7DB3-704A-967D-6A529D63B88C}"/>
              </a:ext>
            </a:extLst>
          </p:cNvPr>
          <p:cNvSpPr>
            <a:spLocks noGrp="1"/>
          </p:cNvSpPr>
          <p:nvPr>
            <p:ph type="dt" sz="half" idx="10"/>
          </p:nvPr>
        </p:nvSpPr>
        <p:spPr/>
        <p:txBody>
          <a:bodyPr/>
          <a:lstStyle/>
          <a:p>
            <a:pPr marL="0" marR="0" lvl="0" indent="0" algn="r" defTabSz="806301" rtl="0" eaLnBrk="1" fontAlgn="auto" latinLnBrk="0" hangingPunct="1">
              <a:lnSpc>
                <a:spcPct val="100000"/>
              </a:lnSpc>
              <a:spcBef>
                <a:spcPts val="0"/>
              </a:spcBef>
              <a:spcAft>
                <a:spcPts val="0"/>
              </a:spcAft>
              <a:buClrTx/>
              <a:buSzTx/>
              <a:buFontTx/>
              <a:buNone/>
              <a:tabLst/>
              <a:defRPr/>
            </a:pPr>
            <a:fld id="{17A3073A-543F-3248-8391-A5D2EEF333FA}" type="datetime1">
              <a:rPr kumimoji="0" lang="en-US" sz="882" b="0" i="0" u="none" strike="noStrike" kern="1200" cap="none" spc="0" normalizeH="0" baseline="0" noProof="0" smtClean="0">
                <a:ln>
                  <a:noFill/>
                </a:ln>
                <a:solidFill>
                  <a:srgbClr val="909799"/>
                </a:solidFill>
                <a:effectLst/>
                <a:uLnTx/>
                <a:uFillTx/>
                <a:latin typeface="Open Sans" panose="020B0604020202020204"/>
                <a:ea typeface="+mn-ea"/>
                <a:cs typeface="+mn-cs"/>
              </a:rPr>
              <a:pPr marL="0" marR="0" lvl="0" indent="0" algn="r" defTabSz="806301" rtl="0" eaLnBrk="1" fontAlgn="auto" latinLnBrk="0" hangingPunct="1">
                <a:lnSpc>
                  <a:spcPct val="100000"/>
                </a:lnSpc>
                <a:spcBef>
                  <a:spcPts val="0"/>
                </a:spcBef>
                <a:spcAft>
                  <a:spcPts val="0"/>
                </a:spcAft>
                <a:buClrTx/>
                <a:buSzTx/>
                <a:buFontTx/>
                <a:buNone/>
                <a:tabLst/>
                <a:defRPr/>
              </a:pPr>
              <a:t>10/20/2022</a:t>
            </a:fld>
            <a:endParaRPr kumimoji="0" lang="en-US" sz="882" b="0" i="0" u="none" strike="noStrike" kern="1200" cap="none" spc="0" normalizeH="0" baseline="0" noProof="0" dirty="0">
              <a:ln>
                <a:noFill/>
              </a:ln>
              <a:solidFill>
                <a:srgbClr val="909799"/>
              </a:solidFill>
              <a:effectLst/>
              <a:uLnTx/>
              <a:uFillTx/>
              <a:latin typeface="Open Sans" panose="020B0604020202020204"/>
              <a:ea typeface="+mn-ea"/>
              <a:cs typeface="+mn-cs"/>
            </a:endParaRPr>
          </a:p>
        </p:txBody>
      </p:sp>
      <p:sp>
        <p:nvSpPr>
          <p:cNvPr id="5" name="Footer Placeholder 4">
            <a:extLst>
              <a:ext uri="{FF2B5EF4-FFF2-40B4-BE49-F238E27FC236}">
                <a16:creationId xmlns:a16="http://schemas.microsoft.com/office/drawing/2014/main" id="{BCFA60AE-E261-5544-91C3-B9EBAB2DEDC8}"/>
              </a:ext>
            </a:extLst>
          </p:cNvPr>
          <p:cNvSpPr>
            <a:spLocks noGrp="1"/>
          </p:cNvSpPr>
          <p:nvPr>
            <p:ph type="ftr" sz="quarter" idx="11"/>
          </p:nvPr>
        </p:nvSpPr>
        <p:spPr>
          <a:xfrm>
            <a:off x="457489" y="6324601"/>
            <a:ext cx="5143500" cy="457200"/>
          </a:xfrm>
          <a:prstGeom prst="rect">
            <a:avLst/>
          </a:prstGeom>
        </p:spPr>
        <p:txBody>
          <a:bodyPr/>
          <a:lstStyle/>
          <a:p>
            <a:pPr marL="0" marR="0" lvl="0" indent="0" algn="l" defTabSz="806301" rtl="0" eaLnBrk="1" fontAlgn="auto" latinLnBrk="0" hangingPunct="1">
              <a:lnSpc>
                <a:spcPct val="100000"/>
              </a:lnSpc>
              <a:spcBef>
                <a:spcPts val="0"/>
              </a:spcBef>
              <a:spcAft>
                <a:spcPts val="0"/>
              </a:spcAft>
              <a:buClrTx/>
              <a:buSzTx/>
              <a:buFontTx/>
              <a:buNone/>
              <a:tabLst/>
              <a:defRPr/>
            </a:pPr>
            <a:r>
              <a:rPr kumimoji="0" lang="en-US" sz="882" b="0" i="0" u="none" strike="noStrike" kern="1200" cap="none" spc="0" normalizeH="0" baseline="0" noProof="0" dirty="0">
                <a:ln>
                  <a:noFill/>
                </a:ln>
                <a:solidFill>
                  <a:srgbClr val="909799"/>
                </a:solidFill>
                <a:effectLst/>
                <a:uLnTx/>
                <a:uFillTx/>
                <a:latin typeface="Open Sans" panose="020B0604020202020204"/>
                <a:ea typeface="+mn-ea"/>
                <a:cs typeface="+mn-cs"/>
              </a:rPr>
              <a:t>Creating affordable access to higher education.</a:t>
            </a:r>
          </a:p>
        </p:txBody>
      </p:sp>
      <p:sp>
        <p:nvSpPr>
          <p:cNvPr id="6" name="Slide Number Placeholder 5">
            <a:extLst>
              <a:ext uri="{FF2B5EF4-FFF2-40B4-BE49-F238E27FC236}">
                <a16:creationId xmlns:a16="http://schemas.microsoft.com/office/drawing/2014/main" id="{2DFE7B02-A64C-644C-B107-E519BADA6666}"/>
              </a:ext>
            </a:extLst>
          </p:cNvPr>
          <p:cNvSpPr>
            <a:spLocks noGrp="1"/>
          </p:cNvSpPr>
          <p:nvPr>
            <p:ph type="sldNum" sz="quarter" idx="12"/>
          </p:nvPr>
        </p:nvSpPr>
        <p:spPr/>
        <p:txBody>
          <a:bodyPr/>
          <a:lstStyle/>
          <a:p>
            <a:pPr marL="0" marR="0" lvl="0" indent="0" algn="ctr" defTabSz="806301" rtl="0" eaLnBrk="1" fontAlgn="auto" latinLnBrk="0" hangingPunct="1">
              <a:lnSpc>
                <a:spcPct val="100000"/>
              </a:lnSpc>
              <a:spcBef>
                <a:spcPts val="0"/>
              </a:spcBef>
              <a:spcAft>
                <a:spcPts val="0"/>
              </a:spcAft>
              <a:buClrTx/>
              <a:buSzTx/>
              <a:buFontTx/>
              <a:buNone/>
              <a:tabLst/>
              <a:defRPr/>
            </a:pPr>
            <a:fld id="{4E5E76E0-7555-DF46-8D1D-E44CF309909A}" type="slidenum">
              <a:rPr kumimoji="0" lang="en-US" sz="882" b="0" i="0" u="none" strike="noStrike" kern="1200" cap="none" spc="0" normalizeH="0" baseline="0" noProof="0" smtClean="0">
                <a:ln>
                  <a:noFill/>
                </a:ln>
                <a:solidFill>
                  <a:srgbClr val="FFFFFF"/>
                </a:solidFill>
                <a:effectLst/>
                <a:uLnTx/>
                <a:uFillTx/>
                <a:latin typeface="Open Sans" panose="020B0604020202020204"/>
                <a:ea typeface="+mn-ea"/>
                <a:cs typeface="+mn-cs"/>
              </a:rPr>
              <a:pPr marL="0" marR="0" lvl="0" indent="0" algn="ctr" defTabSz="806301" rtl="0" eaLnBrk="1" fontAlgn="auto" latinLnBrk="0" hangingPunct="1">
                <a:lnSpc>
                  <a:spcPct val="100000"/>
                </a:lnSpc>
                <a:spcBef>
                  <a:spcPts val="0"/>
                </a:spcBef>
                <a:spcAft>
                  <a:spcPts val="0"/>
                </a:spcAft>
                <a:buClrTx/>
                <a:buSzTx/>
                <a:buFontTx/>
                <a:buNone/>
                <a:tabLst/>
                <a:defRPr/>
              </a:pPr>
              <a:t>‹#›</a:t>
            </a:fld>
            <a:endParaRPr kumimoji="0" lang="en-US" sz="882" b="0" i="0" u="none" strike="noStrike" kern="1200" cap="none" spc="0" normalizeH="0" baseline="0" noProof="0" dirty="0">
              <a:ln>
                <a:noFill/>
              </a:ln>
              <a:solidFill>
                <a:srgbClr val="FFFFFF"/>
              </a:solidFill>
              <a:effectLst/>
              <a:uLnTx/>
              <a:uFillTx/>
              <a:latin typeface="Open Sans" panose="020B0604020202020204"/>
              <a:ea typeface="+mn-ea"/>
              <a:cs typeface="+mn-cs"/>
            </a:endParaRPr>
          </a:p>
        </p:txBody>
      </p:sp>
      <p:cxnSp>
        <p:nvCxnSpPr>
          <p:cNvPr id="7" name="Straight Connector 6">
            <a:extLst>
              <a:ext uri="{FF2B5EF4-FFF2-40B4-BE49-F238E27FC236}">
                <a16:creationId xmlns:a16="http://schemas.microsoft.com/office/drawing/2014/main" id="{01193B14-9576-9944-AFAD-FCE31995AFC6}"/>
              </a:ext>
            </a:extLst>
          </p:cNvPr>
          <p:cNvCxnSpPr/>
          <p:nvPr userDrawn="1"/>
        </p:nvCxnSpPr>
        <p:spPr>
          <a:xfrm>
            <a:off x="539865" y="1335868"/>
            <a:ext cx="615757"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889325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txBox="1">
            <a:spLocks/>
          </p:cNvSpPr>
          <p:nvPr userDrawn="1"/>
        </p:nvSpPr>
        <p:spPr>
          <a:xfrm>
            <a:off x="304800" y="381000"/>
            <a:ext cx="4572000" cy="4114800"/>
          </a:xfrm>
          <a:prstGeom prst="rect">
            <a:avLst/>
          </a:prstGeom>
        </p:spPr>
        <p:txBody>
          <a:bodyPr anchor="ctr"/>
          <a:lstStyle>
            <a:lvl1pPr algn="ctr" defTabSz="914400" rtl="0" eaLnBrk="1" latinLnBrk="0" hangingPunct="1">
              <a:lnSpc>
                <a:spcPct val="90000"/>
              </a:lnSpc>
              <a:spcBef>
                <a:spcPct val="0"/>
              </a:spcBef>
              <a:buNone/>
              <a:defRPr sz="4000" b="1" kern="1200" cap="none">
                <a:solidFill>
                  <a:schemeClr val="tx1"/>
                </a:solidFill>
                <a:effectLst>
                  <a:outerShdw blurRad="50800" dist="38100" algn="tl" rotWithShape="0">
                    <a:schemeClr val="bg1"/>
                  </a:outerShdw>
                </a:effectLst>
                <a:latin typeface="Arial"/>
                <a:ea typeface="+mj-ea"/>
                <a:cs typeface="Arial"/>
              </a:defRPr>
            </a:lvl1pPr>
          </a:lstStyle>
          <a:p>
            <a:pPr algn="l"/>
            <a:r>
              <a:rPr lang="en-US" sz="6600" dirty="0">
                <a:solidFill>
                  <a:schemeClr val="bg1"/>
                </a:solidFill>
                <a:effectLst>
                  <a:outerShdw blurRad="50800" dist="38100" sx="0" sy="0" algn="tl" rotWithShape="0">
                    <a:schemeClr val="bg1"/>
                  </a:outerShdw>
                </a:effectLst>
                <a:latin typeface="+mj-lt"/>
                <a:cs typeface="Open Sans"/>
              </a:rPr>
              <a:t>Financial Aid 101</a:t>
            </a:r>
          </a:p>
        </p:txBody>
      </p:sp>
      <p:sp>
        <p:nvSpPr>
          <p:cNvPr id="11" name="Text Placeholder 10"/>
          <p:cNvSpPr>
            <a:spLocks noGrp="1"/>
          </p:cNvSpPr>
          <p:nvPr>
            <p:ph type="body" sz="quarter" idx="10" hasCustomPrompt="1"/>
          </p:nvPr>
        </p:nvSpPr>
        <p:spPr>
          <a:xfrm>
            <a:off x="304800" y="4648200"/>
            <a:ext cx="8534400" cy="914400"/>
          </a:xfrm>
          <a:prstGeom prst="rect">
            <a:avLst/>
          </a:prstGeom>
        </p:spPr>
        <p:txBody>
          <a:bodyPr vert="horz"/>
          <a:lstStyle>
            <a:lvl1pPr marL="0" indent="0" algn="ctr">
              <a:buNone/>
              <a:defRPr sz="4800" b="1">
                <a:solidFill>
                  <a:srgbClr val="FFFFFF"/>
                </a:solidFill>
              </a:defRPr>
            </a:lvl1pPr>
          </a:lstStyle>
          <a:p>
            <a:pPr lvl="0"/>
            <a:r>
              <a:rPr lang="en-US" dirty="0"/>
              <a:t>Chapter Title</a:t>
            </a:r>
          </a:p>
        </p:txBody>
      </p:sp>
    </p:spTree>
    <p:extLst>
      <p:ext uri="{BB962C8B-B14F-4D97-AF65-F5344CB8AC3E}">
        <p14:creationId xmlns:p14="http://schemas.microsoft.com/office/powerpoint/2010/main" val="1330862766"/>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12" name="Content Placeholder 2"/>
          <p:cNvSpPr>
            <a:spLocks noGrp="1"/>
          </p:cNvSpPr>
          <p:nvPr>
            <p:ph idx="1"/>
          </p:nvPr>
        </p:nvSpPr>
        <p:spPr>
          <a:xfrm>
            <a:off x="457200" y="1646237"/>
            <a:ext cx="8229600" cy="4449763"/>
          </a:xfrm>
          <a:prstGeom prst="rect">
            <a:avLst/>
          </a:prstGeom>
        </p:spPr>
        <p:txBody>
          <a:bodyPr>
            <a:normAutofit/>
          </a:bodyPr>
          <a:lstStyle>
            <a:lvl1pPr>
              <a:lnSpc>
                <a:spcPct val="100000"/>
              </a:lnSpc>
              <a:spcAft>
                <a:spcPts val="300"/>
              </a:spcAft>
              <a:buClr>
                <a:srgbClr val="398AA2"/>
              </a:buClr>
              <a:defRPr sz="2800">
                <a:latin typeface="+mn-lt"/>
                <a:cs typeface="Arial"/>
              </a:defRPr>
            </a:lvl1pPr>
            <a:lvl2pPr>
              <a:lnSpc>
                <a:spcPct val="100000"/>
              </a:lnSpc>
              <a:spcBef>
                <a:spcPts val="300"/>
              </a:spcBef>
              <a:spcAft>
                <a:spcPts val="300"/>
              </a:spcAft>
              <a:buClr>
                <a:srgbClr val="398AA2"/>
              </a:buClr>
              <a:buFont typeface="Lucida Grande"/>
              <a:buChar char="»"/>
              <a:defRPr sz="2400">
                <a:latin typeface="+mn-lt"/>
                <a:cs typeface="Arial"/>
              </a:defRPr>
            </a:lvl2pPr>
            <a:lvl3pPr>
              <a:lnSpc>
                <a:spcPct val="100000"/>
              </a:lnSpc>
              <a:spcBef>
                <a:spcPts val="300"/>
              </a:spcBef>
              <a:spcAft>
                <a:spcPts val="300"/>
              </a:spcAft>
              <a:buClr>
                <a:srgbClr val="398AA2"/>
              </a:buClr>
              <a:buSzPct val="80000"/>
              <a:buFont typeface="Lucida Grande"/>
              <a:buChar char="◦"/>
              <a:defRPr>
                <a:latin typeface="+mn-lt"/>
                <a:cs typeface="Arial"/>
              </a:defRPr>
            </a:lvl3pPr>
            <a:lvl4pPr>
              <a:lnSpc>
                <a:spcPct val="100000"/>
              </a:lnSpc>
              <a:spcBef>
                <a:spcPts val="300"/>
              </a:spcBef>
              <a:spcAft>
                <a:spcPts val="300"/>
              </a:spcAft>
              <a:buClr>
                <a:srgbClr val="398AA2"/>
              </a:buClr>
              <a:buSzPct val="70000"/>
              <a:buFont typeface="Lucida Grande"/>
              <a:buChar char="►"/>
              <a:defRPr>
                <a:latin typeface="+mn-lt"/>
                <a:cs typeface="Arial"/>
              </a:defRPr>
            </a:lvl4pPr>
            <a:lvl5pPr>
              <a:lnSpc>
                <a:spcPct val="100000"/>
              </a:lnSpc>
              <a:spcBef>
                <a:spcPts val="300"/>
              </a:spcBef>
              <a:spcAft>
                <a:spcPts val="300"/>
              </a:spcAft>
              <a:buClr>
                <a:srgbClr val="398AA2"/>
              </a:buClr>
              <a:buFont typeface="Arial"/>
              <a:buChar char="•"/>
              <a:defRPr>
                <a:latin typeface="+mn-lt"/>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2"/>
          </p:nvPr>
        </p:nvSpPr>
        <p:spPr>
          <a:xfrm>
            <a:off x="8458200" y="228600"/>
            <a:ext cx="533400" cy="365125"/>
          </a:xfrm>
        </p:spPr>
        <p:txBody>
          <a:bodyPr/>
          <a:lstStyle>
            <a:lvl1pPr algn="r">
              <a:defRPr sz="1400" b="1">
                <a:solidFill>
                  <a:srgbClr val="398AA2"/>
                </a:solidFill>
              </a:defRPr>
            </a:lvl1pPr>
          </a:lstStyle>
          <a:p>
            <a:fld id="{3ECAA9F2-51A7-FA4F-B019-4D81CA3B727C}" type="slidenum">
              <a:rPr lang="en-US" smtClean="0"/>
              <a:pPr/>
              <a:t>‹#›</a:t>
            </a:fld>
            <a:endParaRPr lang="en-US" dirty="0"/>
          </a:p>
        </p:txBody>
      </p:sp>
      <p:sp>
        <p:nvSpPr>
          <p:cNvPr id="9" name="Title 1"/>
          <p:cNvSpPr>
            <a:spLocks noGrp="1"/>
          </p:cNvSpPr>
          <p:nvPr>
            <p:ph type="title"/>
          </p:nvPr>
        </p:nvSpPr>
        <p:spPr>
          <a:xfrm>
            <a:off x="457200" y="228600"/>
            <a:ext cx="8001000" cy="1043711"/>
          </a:xfrm>
          <a:prstGeom prst="rect">
            <a:avLst/>
          </a:prstGeom>
        </p:spPr>
        <p:txBody>
          <a:bodyPr anchor="ctr" anchorCtr="0">
            <a:normAutofit/>
          </a:bodyPr>
          <a:lstStyle>
            <a:lvl1pPr algn="l">
              <a:lnSpc>
                <a:spcPct val="80000"/>
              </a:lnSpc>
              <a:defRPr sz="3400" b="1" baseline="0">
                <a:solidFill>
                  <a:srgbClr val="41762C"/>
                </a:solidFill>
              </a:defRPr>
            </a:lvl1pPr>
          </a:lstStyle>
          <a:p>
            <a:r>
              <a:rPr lang="en-US" dirty="0"/>
              <a:t>Click to edit Master title style</a:t>
            </a:r>
          </a:p>
        </p:txBody>
      </p:sp>
    </p:spTree>
    <p:extLst>
      <p:ext uri="{BB962C8B-B14F-4D97-AF65-F5344CB8AC3E}">
        <p14:creationId xmlns:p14="http://schemas.microsoft.com/office/powerpoint/2010/main" val="2715302466"/>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600017"/>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878542" y="2209801"/>
            <a:ext cx="5577881" cy="2425143"/>
          </a:xfrm>
          <a:prstGeom prst="rect">
            <a:avLst/>
          </a:prstGeom>
        </p:spPr>
      </p:pic>
    </p:spTree>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8356095"/>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2393734"/>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46237"/>
            <a:ext cx="8229600" cy="4830763"/>
          </a:xfrm>
          <a:prstGeom prst="rect">
            <a:avLst/>
          </a:prstGeom>
        </p:spPr>
        <p:txBody>
          <a:bodyPr>
            <a:normAutofit/>
          </a:bodyPr>
          <a:lstStyle>
            <a:lvl1pPr>
              <a:lnSpc>
                <a:spcPct val="100000"/>
              </a:lnSpc>
              <a:spcBef>
                <a:spcPts val="650"/>
              </a:spcBef>
              <a:spcAft>
                <a:spcPts val="300"/>
              </a:spcAft>
              <a:buClr>
                <a:srgbClr val="74278F"/>
              </a:buClr>
              <a:defRPr sz="2800">
                <a:latin typeface="+mn-lt"/>
                <a:cs typeface="Arial"/>
              </a:defRPr>
            </a:lvl1pPr>
            <a:lvl2pPr>
              <a:lnSpc>
                <a:spcPct val="100000"/>
              </a:lnSpc>
              <a:spcBef>
                <a:spcPts val="300"/>
              </a:spcBef>
              <a:spcAft>
                <a:spcPts val="300"/>
              </a:spcAft>
              <a:buClr>
                <a:srgbClr val="74278F"/>
              </a:buClr>
              <a:buFont typeface="Lucida Grande"/>
              <a:buChar char="»"/>
              <a:defRPr sz="2400">
                <a:latin typeface="+mn-lt"/>
                <a:cs typeface="Arial"/>
              </a:defRPr>
            </a:lvl2pPr>
            <a:lvl3pPr>
              <a:lnSpc>
                <a:spcPct val="100000"/>
              </a:lnSpc>
              <a:spcBef>
                <a:spcPts val="300"/>
              </a:spcBef>
              <a:spcAft>
                <a:spcPts val="300"/>
              </a:spcAft>
              <a:buClr>
                <a:srgbClr val="74278F"/>
              </a:buClr>
              <a:buSzPct val="80000"/>
              <a:buFont typeface="Lucida Grande"/>
              <a:buChar char="◦"/>
              <a:defRPr>
                <a:latin typeface="+mn-lt"/>
                <a:cs typeface="Arial"/>
              </a:defRPr>
            </a:lvl3pPr>
            <a:lvl4pPr>
              <a:lnSpc>
                <a:spcPct val="100000"/>
              </a:lnSpc>
              <a:spcBef>
                <a:spcPts val="300"/>
              </a:spcBef>
              <a:spcAft>
                <a:spcPts val="300"/>
              </a:spcAft>
              <a:buClr>
                <a:srgbClr val="74278F"/>
              </a:buClr>
              <a:buSzPct val="70000"/>
              <a:buFont typeface="Lucida Grande"/>
              <a:buChar char="►"/>
              <a:defRPr>
                <a:latin typeface="+mn-lt"/>
                <a:cs typeface="Arial"/>
              </a:defRPr>
            </a:lvl4pPr>
            <a:lvl5pPr>
              <a:lnSpc>
                <a:spcPct val="100000"/>
              </a:lnSpc>
              <a:spcBef>
                <a:spcPts val="300"/>
              </a:spcBef>
              <a:spcAft>
                <a:spcPts val="300"/>
              </a:spcAft>
              <a:buClr>
                <a:srgbClr val="74278F"/>
              </a:buClr>
              <a:buFont typeface="Arial"/>
              <a:buChar char="•"/>
              <a:defRPr>
                <a:latin typeface="+mn-lt"/>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EA892CBA-5932-E24F-B95D-39113A91E83C}"/>
              </a:ext>
            </a:extLst>
          </p:cNvPr>
          <p:cNvSpPr>
            <a:spLocks noGrp="1"/>
          </p:cNvSpPr>
          <p:nvPr>
            <p:ph type="title"/>
          </p:nvPr>
        </p:nvSpPr>
        <p:spPr>
          <a:xfrm>
            <a:off x="457200" y="163541"/>
            <a:ext cx="8001000" cy="1043711"/>
          </a:xfrm>
          <a:prstGeom prst="rect">
            <a:avLst/>
          </a:prstGeom>
        </p:spPr>
        <p:txBody>
          <a:bodyPr anchor="ctr" anchorCtr="0">
            <a:normAutofit/>
          </a:bodyPr>
          <a:lstStyle>
            <a:lvl1pPr algn="l">
              <a:lnSpc>
                <a:spcPct val="100000"/>
              </a:lnSpc>
              <a:defRPr sz="3400" b="1" baseline="0">
                <a:solidFill>
                  <a:srgbClr val="FFFFFF"/>
                </a:solidFill>
                <a:latin typeface="+mj-lt"/>
              </a:defRPr>
            </a:lvl1pPr>
          </a:lstStyle>
          <a:p>
            <a:r>
              <a:rPr lang="en-US" dirty="0"/>
              <a:t>Click to edit Master title style</a:t>
            </a:r>
          </a:p>
        </p:txBody>
      </p:sp>
      <p:sp>
        <p:nvSpPr>
          <p:cNvPr id="12" name="Slide Number Placeholder 5">
            <a:extLst>
              <a:ext uri="{FF2B5EF4-FFF2-40B4-BE49-F238E27FC236}">
                <a16:creationId xmlns:a16="http://schemas.microsoft.com/office/drawing/2014/main" id="{AAC5BD8B-F336-204F-BF47-3BE02ECE1FB0}"/>
              </a:ext>
            </a:extLst>
          </p:cNvPr>
          <p:cNvSpPr>
            <a:spLocks noGrp="1"/>
          </p:cNvSpPr>
          <p:nvPr>
            <p:ph type="sldNum" sz="quarter" idx="12"/>
          </p:nvPr>
        </p:nvSpPr>
        <p:spPr>
          <a:xfrm>
            <a:off x="8458200" y="152400"/>
            <a:ext cx="533400" cy="365125"/>
          </a:xfrm>
        </p:spPr>
        <p:txBody>
          <a:bodyPr/>
          <a:lstStyle>
            <a:lvl1pPr algn="r">
              <a:defRPr sz="1400" b="0">
                <a:solidFill>
                  <a:srgbClr val="FFFFFF"/>
                </a:solidFill>
              </a:defRPr>
            </a:lvl1pPr>
          </a:lstStyle>
          <a:p>
            <a:fld id="{3ECAA9F2-51A7-FA4F-B019-4D81CA3B727C}" type="slidenum">
              <a:rPr lang="en-US" smtClean="0"/>
              <a:pPr/>
              <a:t>‹#›</a:t>
            </a:fld>
            <a:endParaRPr lang="en-US" dirty="0"/>
          </a:p>
        </p:txBody>
      </p:sp>
    </p:spTree>
    <p:extLst>
      <p:ext uri="{BB962C8B-B14F-4D97-AF65-F5344CB8AC3E}">
        <p14:creationId xmlns:p14="http://schemas.microsoft.com/office/powerpoint/2010/main" val="4189134050"/>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txBox="1">
            <a:spLocks/>
          </p:cNvSpPr>
          <p:nvPr userDrawn="1"/>
        </p:nvSpPr>
        <p:spPr>
          <a:xfrm>
            <a:off x="304800" y="381000"/>
            <a:ext cx="4572000" cy="4114800"/>
          </a:xfrm>
          <a:prstGeom prst="rect">
            <a:avLst/>
          </a:prstGeom>
        </p:spPr>
        <p:txBody>
          <a:bodyPr anchor="ctr"/>
          <a:lstStyle>
            <a:lvl1pPr algn="ctr" defTabSz="914400" rtl="0" eaLnBrk="1" latinLnBrk="0" hangingPunct="1">
              <a:lnSpc>
                <a:spcPct val="90000"/>
              </a:lnSpc>
              <a:spcBef>
                <a:spcPct val="0"/>
              </a:spcBef>
              <a:buNone/>
              <a:defRPr sz="4000" b="1" kern="1200" cap="none">
                <a:solidFill>
                  <a:schemeClr val="tx1"/>
                </a:solidFill>
                <a:effectLst>
                  <a:outerShdw blurRad="50800" dist="38100" algn="tl" rotWithShape="0">
                    <a:schemeClr val="bg1"/>
                  </a:outerShdw>
                </a:effectLst>
                <a:latin typeface="Arial"/>
                <a:ea typeface="+mj-ea"/>
                <a:cs typeface="Arial"/>
              </a:defRPr>
            </a:lvl1pPr>
          </a:lstStyle>
          <a:p>
            <a:pPr algn="l"/>
            <a:r>
              <a:rPr lang="en-US" sz="6600" dirty="0">
                <a:solidFill>
                  <a:schemeClr val="bg1"/>
                </a:solidFill>
                <a:effectLst>
                  <a:outerShdw blurRad="50800" dist="38100" sx="0" sy="0" algn="tl" rotWithShape="0">
                    <a:schemeClr val="bg1"/>
                  </a:outerShdw>
                </a:effectLst>
                <a:latin typeface="+mj-lt"/>
                <a:cs typeface="Open Sans"/>
              </a:rPr>
              <a:t>Financial Aid 101</a:t>
            </a:r>
          </a:p>
        </p:txBody>
      </p:sp>
      <p:sp>
        <p:nvSpPr>
          <p:cNvPr id="2" name="Rectangle 1">
            <a:extLst>
              <a:ext uri="{FF2B5EF4-FFF2-40B4-BE49-F238E27FC236}">
                <a16:creationId xmlns:a16="http://schemas.microsoft.com/office/drawing/2014/main" id="{68A75FBD-4A89-4A41-85E7-B58A2E6FA895}"/>
              </a:ext>
            </a:extLst>
          </p:cNvPr>
          <p:cNvSpPr/>
          <p:nvPr userDrawn="1"/>
        </p:nvSpPr>
        <p:spPr>
          <a:xfrm>
            <a:off x="0" y="4343400"/>
            <a:ext cx="9144000" cy="1371600"/>
          </a:xfrm>
          <a:prstGeom prst="rect">
            <a:avLst/>
          </a:prstGeom>
          <a:solidFill>
            <a:srgbClr val="7427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 Placeholder 10">
            <a:extLst>
              <a:ext uri="{FF2B5EF4-FFF2-40B4-BE49-F238E27FC236}">
                <a16:creationId xmlns:a16="http://schemas.microsoft.com/office/drawing/2014/main" id="{6F1C98FD-348E-4D43-B816-9EAA5769A88B}"/>
              </a:ext>
            </a:extLst>
          </p:cNvPr>
          <p:cNvSpPr>
            <a:spLocks noGrp="1"/>
          </p:cNvSpPr>
          <p:nvPr>
            <p:ph type="body" sz="quarter" idx="10" hasCustomPrompt="1"/>
          </p:nvPr>
        </p:nvSpPr>
        <p:spPr>
          <a:xfrm>
            <a:off x="304800" y="4648200"/>
            <a:ext cx="8534400" cy="914400"/>
          </a:xfrm>
          <a:prstGeom prst="rect">
            <a:avLst/>
          </a:prstGeom>
        </p:spPr>
        <p:txBody>
          <a:bodyPr vert="horz"/>
          <a:lstStyle>
            <a:lvl1pPr marL="0" indent="0" algn="ctr">
              <a:buNone/>
              <a:defRPr sz="4800" b="1">
                <a:solidFill>
                  <a:srgbClr val="FFFFFF"/>
                </a:solidFill>
              </a:defRPr>
            </a:lvl1pPr>
          </a:lstStyle>
          <a:p>
            <a:pPr lvl="0"/>
            <a:r>
              <a:rPr lang="en-US" dirty="0"/>
              <a:t>Chapter Title</a:t>
            </a:r>
          </a:p>
        </p:txBody>
      </p:sp>
    </p:spTree>
    <p:extLst>
      <p:ext uri="{BB962C8B-B14F-4D97-AF65-F5344CB8AC3E}">
        <p14:creationId xmlns:p14="http://schemas.microsoft.com/office/powerpoint/2010/main" val="2656780031"/>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10.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theme" Target="../theme/theme4.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B56B21-ED8E-4A1D-AF25-BAA65D1FB7E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78293789"/>
      </p:ext>
    </p:extLst>
  </p:cSld>
  <p:clrMap bg1="lt1" tx1="dk1" bg2="lt2" tx2="dk2" accent1="accent1" accent2="accent2" accent3="accent3" accent4="accent4" accent5="accent5" accent6="accent6" hlink="hlink" folHlink="folHlink"/>
  <p:sldLayoutIdLst>
    <p:sldLayoutId id="2147483675" r:id="rId1"/>
    <p:sldLayoutId id="2147483687" r:id="rId2"/>
    <p:sldLayoutId id="2147483678" r:id="rId3"/>
    <p:sldLayoutId id="2147483685" r:id="rId4"/>
    <p:sldLayoutId id="2147483661" r:id="rId5"/>
    <p:sldLayoutId id="2147483688" r:id="rId6"/>
    <p:sldLayoutId id="2147483693" r:id="rId7"/>
    <p:sldLayoutId id="2147483705" r:id="rId8"/>
    <p:sldLayoutId id="2147483706" r:id="rId9"/>
    <p:sldLayoutId id="2147483707" r:id="rId10"/>
    <p:sldLayoutId id="2147483708" r:id="rId11"/>
    <p:sldLayoutId id="2147483690" r:id="rId12"/>
    <p:sldLayoutId id="2147483724" r:id="rId13"/>
    <p:sldLayoutId id="2147483733" r:id="rId14"/>
  </p:sldLayoutIdLst>
  <p:transition spd="slow">
    <p:wipe dir="r"/>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9D77640-5EAC-A645-9CE3-B32BD8CCB40C}"/>
              </a:ext>
            </a:extLst>
          </p:cNvPr>
          <p:cNvSpPr/>
          <p:nvPr userDrawn="1"/>
        </p:nvSpPr>
        <p:spPr>
          <a:xfrm>
            <a:off x="0" y="6324600"/>
            <a:ext cx="9144000" cy="533400"/>
          </a:xfrm>
          <a:prstGeom prst="rect">
            <a:avLst/>
          </a:prstGeom>
          <a:solidFill>
            <a:srgbClr val="90979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0628" tIns="40313" rIns="80628" bIns="40313" rtlCol="0" anchor="ctr"/>
          <a:lstStyle/>
          <a:p>
            <a:pPr algn="ctr"/>
            <a:endParaRPr lang="en-US" sz="1588" dirty="0"/>
          </a:p>
        </p:txBody>
      </p:sp>
      <p:pic>
        <p:nvPicPr>
          <p:cNvPr id="8" name="Picture 7">
            <a:extLst>
              <a:ext uri="{FF2B5EF4-FFF2-40B4-BE49-F238E27FC236}">
                <a16:creationId xmlns:a16="http://schemas.microsoft.com/office/drawing/2014/main" id="{05ACA0CD-F039-B34A-973F-E17F6E44B099}"/>
              </a:ext>
            </a:extLst>
          </p:cNvPr>
          <p:cNvPicPr>
            <a:picLocks noChangeAspect="1"/>
          </p:cNvPicPr>
          <p:nvPr userDrawn="1"/>
        </p:nvPicPr>
        <p:blipFill rotWithShape="1">
          <a:blip r:embed="rId5">
            <a:alphaModFix amt="20000"/>
          </a:blip>
          <a:srcRect l="13603" r="13603" b="7782"/>
          <a:stretch/>
        </p:blipFill>
        <p:spPr>
          <a:xfrm>
            <a:off x="0" y="1"/>
            <a:ext cx="9144000" cy="6324320"/>
          </a:xfrm>
          <a:prstGeom prst="rect">
            <a:avLst/>
          </a:prstGeom>
          <a:effectLst/>
        </p:spPr>
      </p:pic>
      <p:sp>
        <p:nvSpPr>
          <p:cNvPr id="9" name="Rectangle 8">
            <a:extLst>
              <a:ext uri="{FF2B5EF4-FFF2-40B4-BE49-F238E27FC236}">
                <a16:creationId xmlns:a16="http://schemas.microsoft.com/office/drawing/2014/main" id="{3EE5DDAC-BC7D-6C4D-A03B-19F0FC44E8F2}"/>
              </a:ext>
            </a:extLst>
          </p:cNvPr>
          <p:cNvSpPr/>
          <p:nvPr userDrawn="1"/>
        </p:nvSpPr>
        <p:spPr>
          <a:xfrm>
            <a:off x="0" y="0"/>
            <a:ext cx="9144000" cy="6858000"/>
          </a:xfrm>
          <a:prstGeom prst="rect">
            <a:avLst/>
          </a:prstGeom>
          <a:gradFill flip="none" rotWithShape="1">
            <a:gsLst>
              <a:gs pos="52000">
                <a:schemeClr val="accent1">
                  <a:lumMod val="0"/>
                  <a:lumOff val="100000"/>
                  <a:alpha val="70000"/>
                </a:scheme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0628" tIns="40313" rIns="80628" bIns="40313" rtlCol="0" anchor="ctr"/>
          <a:lstStyle/>
          <a:p>
            <a:pPr algn="ctr"/>
            <a:endParaRPr lang="en-US" sz="1588" dirty="0"/>
          </a:p>
        </p:txBody>
      </p:sp>
      <p:sp>
        <p:nvSpPr>
          <p:cNvPr id="2" name="Title Placeholder 1">
            <a:extLst>
              <a:ext uri="{FF2B5EF4-FFF2-40B4-BE49-F238E27FC236}">
                <a16:creationId xmlns:a16="http://schemas.microsoft.com/office/drawing/2014/main" id="{460148B7-07CD-3645-BF33-00E39A68BFEA}"/>
              </a:ext>
            </a:extLst>
          </p:cNvPr>
          <p:cNvSpPr>
            <a:spLocks noGrp="1"/>
          </p:cNvSpPr>
          <p:nvPr>
            <p:ph type="title"/>
          </p:nvPr>
        </p:nvSpPr>
        <p:spPr>
          <a:xfrm>
            <a:off x="457200" y="294015"/>
            <a:ext cx="8229600" cy="916222"/>
          </a:xfrm>
          <a:prstGeom prst="rect">
            <a:avLst/>
          </a:prstGeom>
        </p:spPr>
        <p:txBody>
          <a:bodyPr vert="horz" lIns="91378" tIns="45688" rIns="91378" bIns="45688" rtlCol="0" anchor="b" anchorCtr="0">
            <a:normAutofit/>
          </a:bodyPr>
          <a:lstStyle/>
          <a:p>
            <a:r>
              <a:rPr lang="en-US" dirty="0"/>
              <a:t>Click to add heading</a:t>
            </a:r>
          </a:p>
        </p:txBody>
      </p:sp>
      <p:sp>
        <p:nvSpPr>
          <p:cNvPr id="3" name="Text Placeholder 2">
            <a:extLst>
              <a:ext uri="{FF2B5EF4-FFF2-40B4-BE49-F238E27FC236}">
                <a16:creationId xmlns:a16="http://schemas.microsoft.com/office/drawing/2014/main" id="{6F792706-2490-E544-B98F-78CD6A17B5B3}"/>
              </a:ext>
            </a:extLst>
          </p:cNvPr>
          <p:cNvSpPr>
            <a:spLocks noGrp="1"/>
          </p:cNvSpPr>
          <p:nvPr>
            <p:ph type="body" idx="1"/>
          </p:nvPr>
        </p:nvSpPr>
        <p:spPr>
          <a:xfrm>
            <a:off x="457200" y="1455627"/>
            <a:ext cx="8229600" cy="4868693"/>
          </a:xfrm>
          <a:prstGeom prst="rect">
            <a:avLst/>
          </a:prstGeom>
        </p:spPr>
        <p:txBody>
          <a:bodyPr vert="horz" lIns="91378" tIns="45688" rIns="91378" bIns="4568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A387EB-40FE-C248-B37B-ECF27F0F580C}"/>
              </a:ext>
            </a:extLst>
          </p:cNvPr>
          <p:cNvSpPr>
            <a:spLocks noGrp="1"/>
          </p:cNvSpPr>
          <p:nvPr>
            <p:ph type="dt" sz="half" idx="2"/>
          </p:nvPr>
        </p:nvSpPr>
        <p:spPr>
          <a:xfrm>
            <a:off x="5936503" y="6324601"/>
            <a:ext cx="2228850" cy="457200"/>
          </a:xfrm>
          <a:prstGeom prst="rect">
            <a:avLst/>
          </a:prstGeom>
        </p:spPr>
        <p:txBody>
          <a:bodyPr vert="horz" lIns="91378" tIns="45688" rIns="91378" bIns="45688" rtlCol="0" anchor="ctr"/>
          <a:lstStyle>
            <a:lvl1pPr algn="r">
              <a:defRPr sz="882">
                <a:solidFill>
                  <a:srgbClr val="909799"/>
                </a:solidFill>
              </a:defRPr>
            </a:lvl1pPr>
          </a:lstStyle>
          <a:p>
            <a:fld id="{8C5BDDAA-8264-7D4A-B0DD-D71587A637E8}" type="datetime1">
              <a:rPr lang="en-US" smtClean="0"/>
              <a:t>10/20/2022</a:t>
            </a:fld>
            <a:endParaRPr lang="en-US" dirty="0"/>
          </a:p>
        </p:txBody>
      </p:sp>
      <p:sp>
        <p:nvSpPr>
          <p:cNvPr id="6" name="Slide Number Placeholder 5">
            <a:extLst>
              <a:ext uri="{FF2B5EF4-FFF2-40B4-BE49-F238E27FC236}">
                <a16:creationId xmlns:a16="http://schemas.microsoft.com/office/drawing/2014/main" id="{E354BBA9-116D-714F-9C9D-824F7EF24771}"/>
              </a:ext>
            </a:extLst>
          </p:cNvPr>
          <p:cNvSpPr>
            <a:spLocks noGrp="1"/>
          </p:cNvSpPr>
          <p:nvPr>
            <p:ph type="sldNum" sz="quarter" idx="4"/>
          </p:nvPr>
        </p:nvSpPr>
        <p:spPr>
          <a:xfrm>
            <a:off x="8235238" y="6324607"/>
            <a:ext cx="451565" cy="533399"/>
          </a:xfrm>
          <a:prstGeom prst="rect">
            <a:avLst/>
          </a:prstGeom>
          <a:solidFill>
            <a:schemeClr val="accent1">
              <a:lumMod val="75000"/>
            </a:schemeClr>
          </a:solidFill>
        </p:spPr>
        <p:txBody>
          <a:bodyPr vert="horz" lIns="0" tIns="45688" rIns="0" bIns="118789" rtlCol="0" anchor="ctr"/>
          <a:lstStyle>
            <a:lvl1pPr algn="ctr">
              <a:defRPr sz="882">
                <a:solidFill>
                  <a:schemeClr val="bg1"/>
                </a:solidFill>
              </a:defRPr>
            </a:lvl1pPr>
          </a:lstStyle>
          <a:p>
            <a:fld id="{4E5E76E0-7555-DF46-8D1D-E44CF309909A}" type="slidenum">
              <a:rPr lang="en-US" smtClean="0"/>
              <a:pPr/>
              <a:t>‹#›</a:t>
            </a:fld>
            <a:endParaRPr lang="en-US" dirty="0"/>
          </a:p>
        </p:txBody>
      </p:sp>
      <p:sp>
        <p:nvSpPr>
          <p:cNvPr id="12" name="Footer Placeholder 4">
            <a:extLst>
              <a:ext uri="{FF2B5EF4-FFF2-40B4-BE49-F238E27FC236}">
                <a16:creationId xmlns:a16="http://schemas.microsoft.com/office/drawing/2014/main" id="{9BDF0E35-0498-774A-AAF3-984C11DB7E5E}"/>
              </a:ext>
            </a:extLst>
          </p:cNvPr>
          <p:cNvSpPr>
            <a:spLocks noGrp="1"/>
          </p:cNvSpPr>
          <p:nvPr>
            <p:ph type="ftr" sz="quarter" idx="3"/>
          </p:nvPr>
        </p:nvSpPr>
        <p:spPr>
          <a:xfrm>
            <a:off x="457489" y="6324601"/>
            <a:ext cx="5143500" cy="457200"/>
          </a:xfrm>
          <a:prstGeom prst="rect">
            <a:avLst/>
          </a:prstGeom>
        </p:spPr>
        <p:txBody>
          <a:bodyPr vert="horz" lIns="91378" tIns="45688" rIns="91378" bIns="45688" rtlCol="0" anchor="ctr"/>
          <a:lstStyle>
            <a:lvl1pPr algn="l">
              <a:defRPr sz="882">
                <a:solidFill>
                  <a:srgbClr val="909799"/>
                </a:solidFill>
              </a:defRPr>
            </a:lvl1pPr>
          </a:lstStyle>
          <a:p>
            <a:r>
              <a:rPr lang="en-US" dirty="0"/>
              <a:t>Creating affordable access to higher education.</a:t>
            </a:r>
          </a:p>
        </p:txBody>
      </p:sp>
    </p:spTree>
    <p:extLst>
      <p:ext uri="{BB962C8B-B14F-4D97-AF65-F5344CB8AC3E}">
        <p14:creationId xmlns:p14="http://schemas.microsoft.com/office/powerpoint/2010/main" val="2291869953"/>
      </p:ext>
    </p:extLst>
  </p:cSld>
  <p:clrMap bg1="lt1" tx1="dk1" bg2="lt2" tx2="dk2" accent1="accent1" accent2="accent2" accent3="accent3" accent4="accent4" accent5="accent5" accent6="accent6" hlink="hlink" folHlink="folHlink"/>
  <p:sldLayoutIdLst>
    <p:sldLayoutId id="2147483718" r:id="rId1"/>
    <p:sldLayoutId id="2147483726" r:id="rId2"/>
    <p:sldLayoutId id="2147483728" r:id="rId3"/>
  </p:sldLayoutIdLst>
  <p:hf hdr="0" dt="0"/>
  <p:txStyles>
    <p:titleStyle>
      <a:lvl1pPr algn="l" defTabSz="665199" rtl="0" eaLnBrk="1" latinLnBrk="0" hangingPunct="1">
        <a:lnSpc>
          <a:spcPct val="100000"/>
        </a:lnSpc>
        <a:spcBef>
          <a:spcPct val="0"/>
        </a:spcBef>
        <a:buNone/>
        <a:defRPr sz="2471" b="1" kern="1200">
          <a:solidFill>
            <a:schemeClr val="accent1"/>
          </a:solidFill>
          <a:latin typeface="+mj-lt"/>
          <a:ea typeface="+mj-ea"/>
          <a:cs typeface="+mj-cs"/>
        </a:defRPr>
      </a:lvl1pPr>
    </p:titleStyle>
    <p:bodyStyle>
      <a:lvl1pPr marL="166299" indent="-166299" algn="l" defTabSz="665199" rtl="0" eaLnBrk="1" latinLnBrk="0" hangingPunct="1">
        <a:lnSpc>
          <a:spcPct val="100000"/>
        </a:lnSpc>
        <a:spcBef>
          <a:spcPts val="728"/>
        </a:spcBef>
        <a:buClr>
          <a:schemeClr val="accent2"/>
        </a:buClr>
        <a:buFont typeface="Arial" panose="020B0604020202020204" pitchFamily="34" charset="0"/>
        <a:buChar char="•"/>
        <a:defRPr sz="1412" kern="1200">
          <a:solidFill>
            <a:schemeClr val="tx1"/>
          </a:solidFill>
          <a:latin typeface="+mn-lt"/>
          <a:ea typeface="+mn-ea"/>
          <a:cs typeface="+mn-cs"/>
        </a:defRPr>
      </a:lvl1pPr>
      <a:lvl2pPr marL="422678" indent="-173228" algn="l" defTabSz="665199" rtl="0" eaLnBrk="1" latinLnBrk="0" hangingPunct="1">
        <a:lnSpc>
          <a:spcPct val="100000"/>
        </a:lnSpc>
        <a:spcBef>
          <a:spcPts val="364"/>
        </a:spcBef>
        <a:buClr>
          <a:schemeClr val="accent2"/>
        </a:buClr>
        <a:buFont typeface="Arial" panose="020B0604020202020204" pitchFamily="34" charset="0"/>
        <a:buChar char="•"/>
        <a:tabLst/>
        <a:defRPr sz="1235" kern="1200">
          <a:solidFill>
            <a:schemeClr val="tx1"/>
          </a:solidFill>
          <a:latin typeface="+mn-lt"/>
          <a:ea typeface="+mn-ea"/>
          <a:cs typeface="+mn-cs"/>
        </a:defRPr>
      </a:lvl2pPr>
      <a:lvl3pPr marL="673282" indent="-173228" algn="l" defTabSz="665199" rtl="0" eaLnBrk="1" latinLnBrk="0" hangingPunct="1">
        <a:lnSpc>
          <a:spcPct val="100000"/>
        </a:lnSpc>
        <a:spcBef>
          <a:spcPts val="364"/>
        </a:spcBef>
        <a:buClr>
          <a:schemeClr val="accent2"/>
        </a:buClr>
        <a:buFont typeface="Arial" panose="020B0604020202020204" pitchFamily="34" charset="0"/>
        <a:buChar char="•"/>
        <a:tabLst/>
        <a:defRPr sz="1235" kern="1200">
          <a:solidFill>
            <a:schemeClr val="tx1"/>
          </a:solidFill>
          <a:latin typeface="+mn-lt"/>
          <a:ea typeface="+mn-ea"/>
          <a:cs typeface="+mn-cs"/>
        </a:defRPr>
      </a:lvl3pPr>
      <a:lvl4pPr marL="914648" indent="-163991" algn="l" defTabSz="665199" rtl="0" eaLnBrk="1" latinLnBrk="0" hangingPunct="1">
        <a:lnSpc>
          <a:spcPct val="100000"/>
        </a:lnSpc>
        <a:spcBef>
          <a:spcPts val="364"/>
        </a:spcBef>
        <a:buClr>
          <a:schemeClr val="accent2"/>
        </a:buClr>
        <a:buFont typeface="Arial" panose="020B0604020202020204" pitchFamily="34" charset="0"/>
        <a:buChar char="•"/>
        <a:tabLst/>
        <a:defRPr sz="1235" kern="1200">
          <a:solidFill>
            <a:schemeClr val="tx1"/>
          </a:solidFill>
          <a:latin typeface="+mn-lt"/>
          <a:ea typeface="+mn-ea"/>
          <a:cs typeface="+mn-cs"/>
        </a:defRPr>
      </a:lvl4pPr>
      <a:lvl5pPr marL="1165250" indent="-163991" algn="l" defTabSz="665199" rtl="0" eaLnBrk="1" latinLnBrk="0" hangingPunct="1">
        <a:lnSpc>
          <a:spcPct val="100000"/>
        </a:lnSpc>
        <a:spcBef>
          <a:spcPts val="364"/>
        </a:spcBef>
        <a:buClr>
          <a:schemeClr val="accent2"/>
        </a:buClr>
        <a:buFont typeface="Arial" panose="020B0604020202020204" pitchFamily="34" charset="0"/>
        <a:buChar char="•"/>
        <a:tabLst/>
        <a:defRPr sz="1235" kern="1200">
          <a:solidFill>
            <a:schemeClr val="tx1"/>
          </a:solidFill>
          <a:latin typeface="+mn-lt"/>
          <a:ea typeface="+mn-ea"/>
          <a:cs typeface="+mn-cs"/>
        </a:defRPr>
      </a:lvl5pPr>
      <a:lvl6pPr marL="1829294" indent="-166299" algn="l" defTabSz="665199" rtl="0" eaLnBrk="1" latinLnBrk="0" hangingPunct="1">
        <a:lnSpc>
          <a:spcPct val="90000"/>
        </a:lnSpc>
        <a:spcBef>
          <a:spcPts val="364"/>
        </a:spcBef>
        <a:buFont typeface="Arial" panose="020B0604020202020204" pitchFamily="34" charset="0"/>
        <a:buChar char="•"/>
        <a:defRPr sz="1235" kern="1200">
          <a:solidFill>
            <a:schemeClr val="tx1"/>
          </a:solidFill>
          <a:latin typeface="+mn-lt"/>
          <a:ea typeface="+mn-ea"/>
          <a:cs typeface="+mn-cs"/>
        </a:defRPr>
      </a:lvl6pPr>
      <a:lvl7pPr marL="2161893" indent="-166299" algn="l" defTabSz="665199" rtl="0" eaLnBrk="1" latinLnBrk="0" hangingPunct="1">
        <a:lnSpc>
          <a:spcPct val="90000"/>
        </a:lnSpc>
        <a:spcBef>
          <a:spcPts val="364"/>
        </a:spcBef>
        <a:buFont typeface="Arial" panose="020B0604020202020204" pitchFamily="34" charset="0"/>
        <a:buChar char="•"/>
        <a:defRPr sz="1235" kern="1200">
          <a:solidFill>
            <a:schemeClr val="tx1"/>
          </a:solidFill>
          <a:latin typeface="+mn-lt"/>
          <a:ea typeface="+mn-ea"/>
          <a:cs typeface="+mn-cs"/>
        </a:defRPr>
      </a:lvl7pPr>
      <a:lvl8pPr marL="2494491" indent="-166299" algn="l" defTabSz="665199" rtl="0" eaLnBrk="1" latinLnBrk="0" hangingPunct="1">
        <a:lnSpc>
          <a:spcPct val="90000"/>
        </a:lnSpc>
        <a:spcBef>
          <a:spcPts val="364"/>
        </a:spcBef>
        <a:buFont typeface="Arial" panose="020B0604020202020204" pitchFamily="34" charset="0"/>
        <a:buChar char="•"/>
        <a:defRPr sz="1235" kern="1200">
          <a:solidFill>
            <a:schemeClr val="tx1"/>
          </a:solidFill>
          <a:latin typeface="+mn-lt"/>
          <a:ea typeface="+mn-ea"/>
          <a:cs typeface="+mn-cs"/>
        </a:defRPr>
      </a:lvl8pPr>
      <a:lvl9pPr marL="2827092" indent="-166299" algn="l" defTabSz="665199" rtl="0" eaLnBrk="1" latinLnBrk="0" hangingPunct="1">
        <a:lnSpc>
          <a:spcPct val="90000"/>
        </a:lnSpc>
        <a:spcBef>
          <a:spcPts val="364"/>
        </a:spcBef>
        <a:buFont typeface="Arial" panose="020B0604020202020204" pitchFamily="34" charset="0"/>
        <a:buChar char="•"/>
        <a:defRPr sz="1235" kern="1200">
          <a:solidFill>
            <a:schemeClr val="tx1"/>
          </a:solidFill>
          <a:latin typeface="+mn-lt"/>
          <a:ea typeface="+mn-ea"/>
          <a:cs typeface="+mn-cs"/>
        </a:defRPr>
      </a:lvl9pPr>
    </p:bodyStyle>
    <p:otherStyle>
      <a:defPPr>
        <a:defRPr lang="en-US"/>
      </a:defPPr>
      <a:lvl1pPr marL="0" algn="l" defTabSz="665199" rtl="0" eaLnBrk="1" latinLnBrk="0" hangingPunct="1">
        <a:defRPr sz="1235" kern="1200">
          <a:solidFill>
            <a:schemeClr val="tx1"/>
          </a:solidFill>
          <a:latin typeface="+mn-lt"/>
          <a:ea typeface="+mn-ea"/>
          <a:cs typeface="+mn-cs"/>
        </a:defRPr>
      </a:lvl1pPr>
      <a:lvl2pPr marL="332600" algn="l" defTabSz="665199" rtl="0" eaLnBrk="1" latinLnBrk="0" hangingPunct="1">
        <a:defRPr sz="1235" kern="1200">
          <a:solidFill>
            <a:schemeClr val="tx1"/>
          </a:solidFill>
          <a:latin typeface="+mn-lt"/>
          <a:ea typeface="+mn-ea"/>
          <a:cs typeface="+mn-cs"/>
        </a:defRPr>
      </a:lvl2pPr>
      <a:lvl3pPr marL="665199" algn="l" defTabSz="665199" rtl="0" eaLnBrk="1" latinLnBrk="0" hangingPunct="1">
        <a:defRPr sz="1235" kern="1200">
          <a:solidFill>
            <a:schemeClr val="tx1"/>
          </a:solidFill>
          <a:latin typeface="+mn-lt"/>
          <a:ea typeface="+mn-ea"/>
          <a:cs typeface="+mn-cs"/>
        </a:defRPr>
      </a:lvl3pPr>
      <a:lvl4pPr marL="997798" algn="l" defTabSz="665199" rtl="0" eaLnBrk="1" latinLnBrk="0" hangingPunct="1">
        <a:defRPr sz="1235" kern="1200">
          <a:solidFill>
            <a:schemeClr val="tx1"/>
          </a:solidFill>
          <a:latin typeface="+mn-lt"/>
          <a:ea typeface="+mn-ea"/>
          <a:cs typeface="+mn-cs"/>
        </a:defRPr>
      </a:lvl4pPr>
      <a:lvl5pPr marL="1330396" algn="l" defTabSz="665199" rtl="0" eaLnBrk="1" latinLnBrk="0" hangingPunct="1">
        <a:defRPr sz="1235" kern="1200">
          <a:solidFill>
            <a:schemeClr val="tx1"/>
          </a:solidFill>
          <a:latin typeface="+mn-lt"/>
          <a:ea typeface="+mn-ea"/>
          <a:cs typeface="+mn-cs"/>
        </a:defRPr>
      </a:lvl5pPr>
      <a:lvl6pPr marL="1662996" algn="l" defTabSz="665199" rtl="0" eaLnBrk="1" latinLnBrk="0" hangingPunct="1">
        <a:defRPr sz="1235" kern="1200">
          <a:solidFill>
            <a:schemeClr val="tx1"/>
          </a:solidFill>
          <a:latin typeface="+mn-lt"/>
          <a:ea typeface="+mn-ea"/>
          <a:cs typeface="+mn-cs"/>
        </a:defRPr>
      </a:lvl6pPr>
      <a:lvl7pPr marL="1995594" algn="l" defTabSz="665199" rtl="0" eaLnBrk="1" latinLnBrk="0" hangingPunct="1">
        <a:defRPr sz="1235" kern="1200">
          <a:solidFill>
            <a:schemeClr val="tx1"/>
          </a:solidFill>
          <a:latin typeface="+mn-lt"/>
          <a:ea typeface="+mn-ea"/>
          <a:cs typeface="+mn-cs"/>
        </a:defRPr>
      </a:lvl7pPr>
      <a:lvl8pPr marL="2328193" algn="l" defTabSz="665199" rtl="0" eaLnBrk="1" latinLnBrk="0" hangingPunct="1">
        <a:defRPr sz="1235" kern="1200">
          <a:solidFill>
            <a:schemeClr val="tx1"/>
          </a:solidFill>
          <a:latin typeface="+mn-lt"/>
          <a:ea typeface="+mn-ea"/>
          <a:cs typeface="+mn-cs"/>
        </a:defRPr>
      </a:lvl8pPr>
      <a:lvl9pPr marL="2660792" algn="l" defTabSz="665199" rtl="0" eaLnBrk="1" latinLnBrk="0" hangingPunct="1">
        <a:defRPr sz="1235"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7">
          <p15:clr>
            <a:srgbClr val="F26B43"/>
          </p15:clr>
        </p15:guide>
        <p15:guide id="2" pos="6019">
          <p15:clr>
            <a:srgbClr val="F26B43"/>
          </p15:clr>
        </p15:guide>
        <p15:guide id="3" pos="48">
          <p15:clr>
            <a:srgbClr val="F26B43"/>
          </p15:clr>
        </p15:guide>
        <p15:guide id="4" orient="horz" pos="48">
          <p15:clr>
            <a:srgbClr val="F26B43"/>
          </p15:clr>
        </p15:guide>
        <p15:guide id="5" pos="6288">
          <p15:clr>
            <a:srgbClr val="F26B43"/>
          </p15:clr>
        </p15:guide>
        <p15:guide id="6" orient="horz" pos="4848">
          <p15:clr>
            <a:srgbClr val="F26B43"/>
          </p15:clr>
        </p15:guide>
        <p15:guide id="7" orient="horz" pos="4515">
          <p15:clr>
            <a:srgbClr val="F26B43"/>
          </p15:clr>
        </p15:guide>
        <p15:guide id="8" orient="horz" pos="1032">
          <p15:clr>
            <a:srgbClr val="F26B43"/>
          </p15:clr>
        </p15:guide>
        <p15:guide id="9" orient="horz" pos="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326454-9829-4FF3-BF18-42581357DC56}" type="datetimeFigureOut">
              <a:rPr lang="en-US" smtClean="0">
                <a:solidFill>
                  <a:prstClr val="black">
                    <a:tint val="75000"/>
                  </a:prstClr>
                </a:solidFill>
              </a:rPr>
              <a:pPr/>
              <a:t>10/20/2022</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B56B21-ED8E-4A1D-AF25-BAA65D1FB7E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42749395"/>
      </p:ext>
    </p:extLst>
  </p:cSld>
  <p:clrMap bg1="lt1" tx1="dk1" bg2="lt2" tx2="dk2" accent1="accent1" accent2="accent2" accent3="accent3" accent4="accent4" accent5="accent5" accent6="accent6" hlink="hlink" folHlink="folHlink"/>
  <p:sldLayoutIdLst>
    <p:sldLayoutId id="214748373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9D77640-5EAC-A645-9CE3-B32BD8CCB40C}"/>
              </a:ext>
            </a:extLst>
          </p:cNvPr>
          <p:cNvSpPr/>
          <p:nvPr userDrawn="1"/>
        </p:nvSpPr>
        <p:spPr>
          <a:xfrm>
            <a:off x="0" y="6324600"/>
            <a:ext cx="9144000" cy="533400"/>
          </a:xfrm>
          <a:prstGeom prst="rect">
            <a:avLst/>
          </a:prstGeom>
          <a:solidFill>
            <a:srgbClr val="90979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0628" tIns="40313" rIns="80628" bIns="40313" rtlCol="0" anchor="ctr"/>
          <a:lstStyle/>
          <a:p>
            <a:pPr algn="ctr"/>
            <a:endParaRPr lang="en-US" sz="1588" dirty="0"/>
          </a:p>
        </p:txBody>
      </p:sp>
      <p:pic>
        <p:nvPicPr>
          <p:cNvPr id="8" name="Picture 7">
            <a:extLst>
              <a:ext uri="{FF2B5EF4-FFF2-40B4-BE49-F238E27FC236}">
                <a16:creationId xmlns:a16="http://schemas.microsoft.com/office/drawing/2014/main" id="{05ACA0CD-F039-B34A-973F-E17F6E44B099}"/>
              </a:ext>
            </a:extLst>
          </p:cNvPr>
          <p:cNvPicPr>
            <a:picLocks noChangeAspect="1"/>
          </p:cNvPicPr>
          <p:nvPr userDrawn="1"/>
        </p:nvPicPr>
        <p:blipFill rotWithShape="1">
          <a:blip r:embed="rId3" cstate="print">
            <a:alphaModFix amt="20000"/>
            <a:extLst>
              <a:ext uri="{28A0092B-C50C-407E-A947-70E740481C1C}">
                <a14:useLocalDpi xmlns:a14="http://schemas.microsoft.com/office/drawing/2010/main" val="0"/>
              </a:ext>
            </a:extLst>
          </a:blip>
          <a:srcRect/>
          <a:stretch/>
        </p:blipFill>
        <p:spPr>
          <a:xfrm>
            <a:off x="0" y="1"/>
            <a:ext cx="9144000" cy="6324320"/>
          </a:xfrm>
          <a:prstGeom prst="rect">
            <a:avLst/>
          </a:prstGeom>
          <a:effectLst/>
        </p:spPr>
      </p:pic>
      <p:sp>
        <p:nvSpPr>
          <p:cNvPr id="9" name="Rectangle 8">
            <a:extLst>
              <a:ext uri="{FF2B5EF4-FFF2-40B4-BE49-F238E27FC236}">
                <a16:creationId xmlns:a16="http://schemas.microsoft.com/office/drawing/2014/main" id="{3EE5DDAC-BC7D-6C4D-A03B-19F0FC44E8F2}"/>
              </a:ext>
            </a:extLst>
          </p:cNvPr>
          <p:cNvSpPr/>
          <p:nvPr userDrawn="1"/>
        </p:nvSpPr>
        <p:spPr>
          <a:xfrm>
            <a:off x="0" y="0"/>
            <a:ext cx="9144000" cy="6858000"/>
          </a:xfrm>
          <a:prstGeom prst="rect">
            <a:avLst/>
          </a:prstGeom>
          <a:gradFill flip="none" rotWithShape="1">
            <a:gsLst>
              <a:gs pos="52000">
                <a:schemeClr val="accent1">
                  <a:lumMod val="0"/>
                  <a:lumOff val="100000"/>
                  <a:alpha val="70000"/>
                </a:scheme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0628" tIns="40313" rIns="80628" bIns="40313" rtlCol="0" anchor="ctr"/>
          <a:lstStyle/>
          <a:p>
            <a:pPr algn="ctr"/>
            <a:endParaRPr lang="en-US" sz="1588" dirty="0"/>
          </a:p>
        </p:txBody>
      </p:sp>
      <p:sp>
        <p:nvSpPr>
          <p:cNvPr id="2" name="Title Placeholder 1">
            <a:extLst>
              <a:ext uri="{FF2B5EF4-FFF2-40B4-BE49-F238E27FC236}">
                <a16:creationId xmlns:a16="http://schemas.microsoft.com/office/drawing/2014/main" id="{460148B7-07CD-3645-BF33-00E39A68BFEA}"/>
              </a:ext>
            </a:extLst>
          </p:cNvPr>
          <p:cNvSpPr>
            <a:spLocks noGrp="1"/>
          </p:cNvSpPr>
          <p:nvPr>
            <p:ph type="title"/>
          </p:nvPr>
        </p:nvSpPr>
        <p:spPr>
          <a:xfrm>
            <a:off x="457200" y="294015"/>
            <a:ext cx="8229600" cy="916222"/>
          </a:xfrm>
          <a:prstGeom prst="rect">
            <a:avLst/>
          </a:prstGeom>
        </p:spPr>
        <p:txBody>
          <a:bodyPr vert="horz" lIns="91378" tIns="45688" rIns="91378" bIns="45688" rtlCol="0" anchor="b" anchorCtr="0">
            <a:normAutofit/>
          </a:bodyPr>
          <a:lstStyle/>
          <a:p>
            <a:r>
              <a:rPr lang="en-US" dirty="0"/>
              <a:t>Click to add heading</a:t>
            </a:r>
          </a:p>
        </p:txBody>
      </p:sp>
      <p:sp>
        <p:nvSpPr>
          <p:cNvPr id="3" name="Text Placeholder 2">
            <a:extLst>
              <a:ext uri="{FF2B5EF4-FFF2-40B4-BE49-F238E27FC236}">
                <a16:creationId xmlns:a16="http://schemas.microsoft.com/office/drawing/2014/main" id="{6F792706-2490-E544-B98F-78CD6A17B5B3}"/>
              </a:ext>
            </a:extLst>
          </p:cNvPr>
          <p:cNvSpPr>
            <a:spLocks noGrp="1"/>
          </p:cNvSpPr>
          <p:nvPr>
            <p:ph type="body" idx="1"/>
          </p:nvPr>
        </p:nvSpPr>
        <p:spPr>
          <a:xfrm>
            <a:off x="457200" y="1455627"/>
            <a:ext cx="8229600" cy="4868693"/>
          </a:xfrm>
          <a:prstGeom prst="rect">
            <a:avLst/>
          </a:prstGeom>
        </p:spPr>
        <p:txBody>
          <a:bodyPr vert="horz" lIns="91378" tIns="45688" rIns="91378" bIns="4568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A387EB-40FE-C248-B37B-ECF27F0F580C}"/>
              </a:ext>
            </a:extLst>
          </p:cNvPr>
          <p:cNvSpPr>
            <a:spLocks noGrp="1"/>
          </p:cNvSpPr>
          <p:nvPr>
            <p:ph type="dt" sz="half" idx="2"/>
          </p:nvPr>
        </p:nvSpPr>
        <p:spPr>
          <a:xfrm>
            <a:off x="5936503" y="6324601"/>
            <a:ext cx="2228850" cy="457200"/>
          </a:xfrm>
          <a:prstGeom prst="rect">
            <a:avLst/>
          </a:prstGeom>
        </p:spPr>
        <p:txBody>
          <a:bodyPr vert="horz" lIns="91378" tIns="45688" rIns="91378" bIns="45688" rtlCol="0" anchor="ctr"/>
          <a:lstStyle>
            <a:lvl1pPr algn="r">
              <a:defRPr sz="882">
                <a:solidFill>
                  <a:srgbClr val="909799"/>
                </a:solidFill>
              </a:defRPr>
            </a:lvl1pPr>
          </a:lstStyle>
          <a:p>
            <a:fld id="{8C5BDDAA-8264-7D4A-B0DD-D71587A637E8}" type="datetime1">
              <a:rPr lang="en-US" smtClean="0"/>
              <a:t>10/20/2022</a:t>
            </a:fld>
            <a:endParaRPr lang="en-US" dirty="0"/>
          </a:p>
        </p:txBody>
      </p:sp>
      <p:sp>
        <p:nvSpPr>
          <p:cNvPr id="6" name="Slide Number Placeholder 5">
            <a:extLst>
              <a:ext uri="{FF2B5EF4-FFF2-40B4-BE49-F238E27FC236}">
                <a16:creationId xmlns:a16="http://schemas.microsoft.com/office/drawing/2014/main" id="{E354BBA9-116D-714F-9C9D-824F7EF24771}"/>
              </a:ext>
            </a:extLst>
          </p:cNvPr>
          <p:cNvSpPr>
            <a:spLocks noGrp="1"/>
          </p:cNvSpPr>
          <p:nvPr>
            <p:ph type="sldNum" sz="quarter" idx="4"/>
          </p:nvPr>
        </p:nvSpPr>
        <p:spPr>
          <a:xfrm>
            <a:off x="8235238" y="6324607"/>
            <a:ext cx="451565" cy="533399"/>
          </a:xfrm>
          <a:prstGeom prst="rect">
            <a:avLst/>
          </a:prstGeom>
          <a:solidFill>
            <a:schemeClr val="accent1">
              <a:lumMod val="75000"/>
            </a:schemeClr>
          </a:solidFill>
        </p:spPr>
        <p:txBody>
          <a:bodyPr vert="horz" lIns="0" tIns="45688" rIns="0" bIns="118789" rtlCol="0" anchor="ctr"/>
          <a:lstStyle>
            <a:lvl1pPr algn="ctr">
              <a:defRPr sz="882">
                <a:solidFill>
                  <a:schemeClr val="bg1"/>
                </a:solidFill>
              </a:defRPr>
            </a:lvl1pPr>
          </a:lstStyle>
          <a:p>
            <a:fld id="{4E5E76E0-7555-DF46-8D1D-E44CF309909A}" type="slidenum">
              <a:rPr lang="en-US" smtClean="0"/>
              <a:pPr/>
              <a:t>‹#›</a:t>
            </a:fld>
            <a:endParaRPr lang="en-US" dirty="0"/>
          </a:p>
        </p:txBody>
      </p:sp>
      <p:sp>
        <p:nvSpPr>
          <p:cNvPr id="12" name="Footer Placeholder 4">
            <a:extLst>
              <a:ext uri="{FF2B5EF4-FFF2-40B4-BE49-F238E27FC236}">
                <a16:creationId xmlns:a16="http://schemas.microsoft.com/office/drawing/2014/main" id="{9BDF0E35-0498-774A-AAF3-984C11DB7E5E}"/>
              </a:ext>
            </a:extLst>
          </p:cNvPr>
          <p:cNvSpPr>
            <a:spLocks noGrp="1"/>
          </p:cNvSpPr>
          <p:nvPr>
            <p:ph type="ftr" sz="quarter" idx="3"/>
          </p:nvPr>
        </p:nvSpPr>
        <p:spPr>
          <a:xfrm>
            <a:off x="457489" y="6324601"/>
            <a:ext cx="5143500" cy="457200"/>
          </a:xfrm>
          <a:prstGeom prst="rect">
            <a:avLst/>
          </a:prstGeom>
        </p:spPr>
        <p:txBody>
          <a:bodyPr vert="horz" lIns="91378" tIns="45688" rIns="91378" bIns="45688" rtlCol="0" anchor="ctr"/>
          <a:lstStyle>
            <a:lvl1pPr algn="l">
              <a:defRPr sz="882">
                <a:solidFill>
                  <a:srgbClr val="909799"/>
                </a:solidFill>
              </a:defRPr>
            </a:lvl1pPr>
          </a:lstStyle>
          <a:p>
            <a:r>
              <a:rPr lang="en-US" dirty="0"/>
              <a:t>Creating affordable access to higher education.</a:t>
            </a:r>
          </a:p>
        </p:txBody>
      </p:sp>
    </p:spTree>
    <p:extLst>
      <p:ext uri="{BB962C8B-B14F-4D97-AF65-F5344CB8AC3E}">
        <p14:creationId xmlns:p14="http://schemas.microsoft.com/office/powerpoint/2010/main" val="3716839495"/>
      </p:ext>
    </p:extLst>
  </p:cSld>
  <p:clrMap bg1="lt1" tx1="dk1" bg2="lt2" tx2="dk2" accent1="accent1" accent2="accent2" accent3="accent3" accent4="accent4" accent5="accent5" accent6="accent6" hlink="hlink" folHlink="folHlink"/>
  <p:sldLayoutIdLst>
    <p:sldLayoutId id="2147483736" r:id="rId1"/>
  </p:sldLayoutIdLst>
  <p:hf hdr="0" dt="0"/>
  <p:txStyles>
    <p:titleStyle>
      <a:lvl1pPr algn="l" defTabSz="665199" rtl="0" eaLnBrk="1" latinLnBrk="0" hangingPunct="1">
        <a:lnSpc>
          <a:spcPct val="100000"/>
        </a:lnSpc>
        <a:spcBef>
          <a:spcPct val="0"/>
        </a:spcBef>
        <a:buNone/>
        <a:defRPr sz="2471" b="1" kern="1200">
          <a:solidFill>
            <a:schemeClr val="accent1"/>
          </a:solidFill>
          <a:latin typeface="+mj-lt"/>
          <a:ea typeface="+mj-ea"/>
          <a:cs typeface="+mj-cs"/>
        </a:defRPr>
      </a:lvl1pPr>
    </p:titleStyle>
    <p:bodyStyle>
      <a:lvl1pPr marL="166299" indent="-166299" algn="l" defTabSz="665199" rtl="0" eaLnBrk="1" latinLnBrk="0" hangingPunct="1">
        <a:lnSpc>
          <a:spcPct val="100000"/>
        </a:lnSpc>
        <a:spcBef>
          <a:spcPts val="728"/>
        </a:spcBef>
        <a:buClr>
          <a:schemeClr val="accent2"/>
        </a:buClr>
        <a:buFont typeface="Arial" panose="020B0604020202020204" pitchFamily="34" charset="0"/>
        <a:buChar char="•"/>
        <a:defRPr sz="1412" kern="1200">
          <a:solidFill>
            <a:schemeClr val="tx1"/>
          </a:solidFill>
          <a:latin typeface="+mn-lt"/>
          <a:ea typeface="+mn-ea"/>
          <a:cs typeface="+mn-cs"/>
        </a:defRPr>
      </a:lvl1pPr>
      <a:lvl2pPr marL="422678" indent="-173228" algn="l" defTabSz="665199" rtl="0" eaLnBrk="1" latinLnBrk="0" hangingPunct="1">
        <a:lnSpc>
          <a:spcPct val="100000"/>
        </a:lnSpc>
        <a:spcBef>
          <a:spcPts val="364"/>
        </a:spcBef>
        <a:buClr>
          <a:schemeClr val="accent2"/>
        </a:buClr>
        <a:buFont typeface="Arial" panose="020B0604020202020204" pitchFamily="34" charset="0"/>
        <a:buChar char="•"/>
        <a:tabLst/>
        <a:defRPr sz="1235" kern="1200">
          <a:solidFill>
            <a:schemeClr val="tx1"/>
          </a:solidFill>
          <a:latin typeface="+mn-lt"/>
          <a:ea typeface="+mn-ea"/>
          <a:cs typeface="+mn-cs"/>
        </a:defRPr>
      </a:lvl2pPr>
      <a:lvl3pPr marL="673282" indent="-173228" algn="l" defTabSz="665199" rtl="0" eaLnBrk="1" latinLnBrk="0" hangingPunct="1">
        <a:lnSpc>
          <a:spcPct val="100000"/>
        </a:lnSpc>
        <a:spcBef>
          <a:spcPts val="364"/>
        </a:spcBef>
        <a:buClr>
          <a:schemeClr val="accent2"/>
        </a:buClr>
        <a:buFont typeface="Arial" panose="020B0604020202020204" pitchFamily="34" charset="0"/>
        <a:buChar char="•"/>
        <a:tabLst/>
        <a:defRPr sz="1235" kern="1200">
          <a:solidFill>
            <a:schemeClr val="tx1"/>
          </a:solidFill>
          <a:latin typeface="+mn-lt"/>
          <a:ea typeface="+mn-ea"/>
          <a:cs typeface="+mn-cs"/>
        </a:defRPr>
      </a:lvl3pPr>
      <a:lvl4pPr marL="914648" indent="-163991" algn="l" defTabSz="665199" rtl="0" eaLnBrk="1" latinLnBrk="0" hangingPunct="1">
        <a:lnSpc>
          <a:spcPct val="100000"/>
        </a:lnSpc>
        <a:spcBef>
          <a:spcPts val="364"/>
        </a:spcBef>
        <a:buClr>
          <a:schemeClr val="accent2"/>
        </a:buClr>
        <a:buFont typeface="Arial" panose="020B0604020202020204" pitchFamily="34" charset="0"/>
        <a:buChar char="•"/>
        <a:tabLst/>
        <a:defRPr sz="1235" kern="1200">
          <a:solidFill>
            <a:schemeClr val="tx1"/>
          </a:solidFill>
          <a:latin typeface="+mn-lt"/>
          <a:ea typeface="+mn-ea"/>
          <a:cs typeface="+mn-cs"/>
        </a:defRPr>
      </a:lvl4pPr>
      <a:lvl5pPr marL="1165250" indent="-163991" algn="l" defTabSz="665199" rtl="0" eaLnBrk="1" latinLnBrk="0" hangingPunct="1">
        <a:lnSpc>
          <a:spcPct val="100000"/>
        </a:lnSpc>
        <a:spcBef>
          <a:spcPts val="364"/>
        </a:spcBef>
        <a:buClr>
          <a:schemeClr val="accent2"/>
        </a:buClr>
        <a:buFont typeface="Arial" panose="020B0604020202020204" pitchFamily="34" charset="0"/>
        <a:buChar char="•"/>
        <a:tabLst/>
        <a:defRPr sz="1235" kern="1200">
          <a:solidFill>
            <a:schemeClr val="tx1"/>
          </a:solidFill>
          <a:latin typeface="+mn-lt"/>
          <a:ea typeface="+mn-ea"/>
          <a:cs typeface="+mn-cs"/>
        </a:defRPr>
      </a:lvl5pPr>
      <a:lvl6pPr marL="1829294" indent="-166299" algn="l" defTabSz="665199" rtl="0" eaLnBrk="1" latinLnBrk="0" hangingPunct="1">
        <a:lnSpc>
          <a:spcPct val="90000"/>
        </a:lnSpc>
        <a:spcBef>
          <a:spcPts val="364"/>
        </a:spcBef>
        <a:buFont typeface="Arial" panose="020B0604020202020204" pitchFamily="34" charset="0"/>
        <a:buChar char="•"/>
        <a:defRPr sz="1235" kern="1200">
          <a:solidFill>
            <a:schemeClr val="tx1"/>
          </a:solidFill>
          <a:latin typeface="+mn-lt"/>
          <a:ea typeface="+mn-ea"/>
          <a:cs typeface="+mn-cs"/>
        </a:defRPr>
      </a:lvl6pPr>
      <a:lvl7pPr marL="2161893" indent="-166299" algn="l" defTabSz="665199" rtl="0" eaLnBrk="1" latinLnBrk="0" hangingPunct="1">
        <a:lnSpc>
          <a:spcPct val="90000"/>
        </a:lnSpc>
        <a:spcBef>
          <a:spcPts val="364"/>
        </a:spcBef>
        <a:buFont typeface="Arial" panose="020B0604020202020204" pitchFamily="34" charset="0"/>
        <a:buChar char="•"/>
        <a:defRPr sz="1235" kern="1200">
          <a:solidFill>
            <a:schemeClr val="tx1"/>
          </a:solidFill>
          <a:latin typeface="+mn-lt"/>
          <a:ea typeface="+mn-ea"/>
          <a:cs typeface="+mn-cs"/>
        </a:defRPr>
      </a:lvl7pPr>
      <a:lvl8pPr marL="2494491" indent="-166299" algn="l" defTabSz="665199" rtl="0" eaLnBrk="1" latinLnBrk="0" hangingPunct="1">
        <a:lnSpc>
          <a:spcPct val="90000"/>
        </a:lnSpc>
        <a:spcBef>
          <a:spcPts val="364"/>
        </a:spcBef>
        <a:buFont typeface="Arial" panose="020B0604020202020204" pitchFamily="34" charset="0"/>
        <a:buChar char="•"/>
        <a:defRPr sz="1235" kern="1200">
          <a:solidFill>
            <a:schemeClr val="tx1"/>
          </a:solidFill>
          <a:latin typeface="+mn-lt"/>
          <a:ea typeface="+mn-ea"/>
          <a:cs typeface="+mn-cs"/>
        </a:defRPr>
      </a:lvl8pPr>
      <a:lvl9pPr marL="2827092" indent="-166299" algn="l" defTabSz="665199" rtl="0" eaLnBrk="1" latinLnBrk="0" hangingPunct="1">
        <a:lnSpc>
          <a:spcPct val="90000"/>
        </a:lnSpc>
        <a:spcBef>
          <a:spcPts val="364"/>
        </a:spcBef>
        <a:buFont typeface="Arial" panose="020B0604020202020204" pitchFamily="34" charset="0"/>
        <a:buChar char="•"/>
        <a:defRPr sz="1235" kern="1200">
          <a:solidFill>
            <a:schemeClr val="tx1"/>
          </a:solidFill>
          <a:latin typeface="+mn-lt"/>
          <a:ea typeface="+mn-ea"/>
          <a:cs typeface="+mn-cs"/>
        </a:defRPr>
      </a:lvl9pPr>
    </p:bodyStyle>
    <p:otherStyle>
      <a:defPPr>
        <a:defRPr lang="en-US"/>
      </a:defPPr>
      <a:lvl1pPr marL="0" algn="l" defTabSz="665199" rtl="0" eaLnBrk="1" latinLnBrk="0" hangingPunct="1">
        <a:defRPr sz="1235" kern="1200">
          <a:solidFill>
            <a:schemeClr val="tx1"/>
          </a:solidFill>
          <a:latin typeface="+mn-lt"/>
          <a:ea typeface="+mn-ea"/>
          <a:cs typeface="+mn-cs"/>
        </a:defRPr>
      </a:lvl1pPr>
      <a:lvl2pPr marL="332600" algn="l" defTabSz="665199" rtl="0" eaLnBrk="1" latinLnBrk="0" hangingPunct="1">
        <a:defRPr sz="1235" kern="1200">
          <a:solidFill>
            <a:schemeClr val="tx1"/>
          </a:solidFill>
          <a:latin typeface="+mn-lt"/>
          <a:ea typeface="+mn-ea"/>
          <a:cs typeface="+mn-cs"/>
        </a:defRPr>
      </a:lvl2pPr>
      <a:lvl3pPr marL="665199" algn="l" defTabSz="665199" rtl="0" eaLnBrk="1" latinLnBrk="0" hangingPunct="1">
        <a:defRPr sz="1235" kern="1200">
          <a:solidFill>
            <a:schemeClr val="tx1"/>
          </a:solidFill>
          <a:latin typeface="+mn-lt"/>
          <a:ea typeface="+mn-ea"/>
          <a:cs typeface="+mn-cs"/>
        </a:defRPr>
      </a:lvl3pPr>
      <a:lvl4pPr marL="997798" algn="l" defTabSz="665199" rtl="0" eaLnBrk="1" latinLnBrk="0" hangingPunct="1">
        <a:defRPr sz="1235" kern="1200">
          <a:solidFill>
            <a:schemeClr val="tx1"/>
          </a:solidFill>
          <a:latin typeface="+mn-lt"/>
          <a:ea typeface="+mn-ea"/>
          <a:cs typeface="+mn-cs"/>
        </a:defRPr>
      </a:lvl4pPr>
      <a:lvl5pPr marL="1330396" algn="l" defTabSz="665199" rtl="0" eaLnBrk="1" latinLnBrk="0" hangingPunct="1">
        <a:defRPr sz="1235" kern="1200">
          <a:solidFill>
            <a:schemeClr val="tx1"/>
          </a:solidFill>
          <a:latin typeface="+mn-lt"/>
          <a:ea typeface="+mn-ea"/>
          <a:cs typeface="+mn-cs"/>
        </a:defRPr>
      </a:lvl5pPr>
      <a:lvl6pPr marL="1662996" algn="l" defTabSz="665199" rtl="0" eaLnBrk="1" latinLnBrk="0" hangingPunct="1">
        <a:defRPr sz="1235" kern="1200">
          <a:solidFill>
            <a:schemeClr val="tx1"/>
          </a:solidFill>
          <a:latin typeface="+mn-lt"/>
          <a:ea typeface="+mn-ea"/>
          <a:cs typeface="+mn-cs"/>
        </a:defRPr>
      </a:lvl6pPr>
      <a:lvl7pPr marL="1995594" algn="l" defTabSz="665199" rtl="0" eaLnBrk="1" latinLnBrk="0" hangingPunct="1">
        <a:defRPr sz="1235" kern="1200">
          <a:solidFill>
            <a:schemeClr val="tx1"/>
          </a:solidFill>
          <a:latin typeface="+mn-lt"/>
          <a:ea typeface="+mn-ea"/>
          <a:cs typeface="+mn-cs"/>
        </a:defRPr>
      </a:lvl7pPr>
      <a:lvl8pPr marL="2328193" algn="l" defTabSz="665199" rtl="0" eaLnBrk="1" latinLnBrk="0" hangingPunct="1">
        <a:defRPr sz="1235" kern="1200">
          <a:solidFill>
            <a:schemeClr val="tx1"/>
          </a:solidFill>
          <a:latin typeface="+mn-lt"/>
          <a:ea typeface="+mn-ea"/>
          <a:cs typeface="+mn-cs"/>
        </a:defRPr>
      </a:lvl8pPr>
      <a:lvl9pPr marL="2660792" algn="l" defTabSz="665199" rtl="0" eaLnBrk="1" latinLnBrk="0" hangingPunct="1">
        <a:defRPr sz="1235"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7">
          <p15:clr>
            <a:srgbClr val="F26B43"/>
          </p15:clr>
        </p15:guide>
        <p15:guide id="2" pos="6019">
          <p15:clr>
            <a:srgbClr val="F26B43"/>
          </p15:clr>
        </p15:guide>
        <p15:guide id="3" pos="48">
          <p15:clr>
            <a:srgbClr val="F26B43"/>
          </p15:clr>
        </p15:guide>
        <p15:guide id="4" orient="horz" pos="48">
          <p15:clr>
            <a:srgbClr val="F26B43"/>
          </p15:clr>
        </p15:guide>
        <p15:guide id="5" pos="6288">
          <p15:clr>
            <a:srgbClr val="F26B43"/>
          </p15:clr>
        </p15:guide>
        <p15:guide id="6" orient="horz" pos="4848">
          <p15:clr>
            <a:srgbClr val="F26B43"/>
          </p15:clr>
        </p15:guide>
        <p15:guide id="7" orient="horz" pos="4515">
          <p15:clr>
            <a:srgbClr val="F26B43"/>
          </p15:clr>
        </p15:guide>
        <p15:guide id="8" orient="horz" pos="1032">
          <p15:clr>
            <a:srgbClr val="F26B43"/>
          </p15:clr>
        </p15:guide>
        <p15:guide id="9" orient="horz"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8" Type="http://schemas.openxmlformats.org/officeDocument/2006/relationships/image" Target="../media/image35.emf"/><Relationship Id="rId13" Type="http://schemas.openxmlformats.org/officeDocument/2006/relationships/image" Target="../media/image40.emf"/><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39.emf"/><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diagramColors" Target="../diagrams/colors2.xml"/><Relationship Id="rId11" Type="http://schemas.openxmlformats.org/officeDocument/2006/relationships/image" Target="../media/image38.emf"/><Relationship Id="rId5" Type="http://schemas.openxmlformats.org/officeDocument/2006/relationships/diagramQuickStyle" Target="../diagrams/quickStyle2.xml"/><Relationship Id="rId10" Type="http://schemas.openxmlformats.org/officeDocument/2006/relationships/image" Target="../media/image37.emf"/><Relationship Id="rId4" Type="http://schemas.openxmlformats.org/officeDocument/2006/relationships/diagramLayout" Target="../diagrams/layout2.xml"/><Relationship Id="rId9" Type="http://schemas.openxmlformats.org/officeDocument/2006/relationships/image" Target="../media/image36.emf"/><Relationship Id="rId14"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hyperlink" Target="https://www.pheaa.org/funding-opportunities/state-grant-program/forms.shtml?src=mURL" TargetMode="Externa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hyperlink" Target="http://www.pheaa.org/" TargetMode="Externa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www.studentaid.gov/" TargetMode="Externa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hyperlink" Target="http://www.studentaid.gov/" TargetMode="Externa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58.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63.png"/><Relationship Id="rId2" Type="http://schemas.openxmlformats.org/officeDocument/2006/relationships/diagramData" Target="../diagrams/data5.xml"/><Relationship Id="rId1" Type="http://schemas.openxmlformats.org/officeDocument/2006/relationships/slideLayout" Target="../slideLayouts/slideLayout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E546F5-E2F4-8044-89BF-FCD2181131DD}"/>
              </a:ext>
            </a:extLst>
          </p:cNvPr>
          <p:cNvSpPr>
            <a:spLocks noGrp="1"/>
          </p:cNvSpPr>
          <p:nvPr>
            <p:ph type="body" sz="quarter" idx="10"/>
          </p:nvPr>
        </p:nvSpPr>
        <p:spPr/>
        <p:txBody>
          <a:bodyPr/>
          <a:lstStyle/>
          <a:p>
            <a:r>
              <a:rPr lang="en-US" dirty="0"/>
              <a:t>Welcome</a:t>
            </a:r>
          </a:p>
        </p:txBody>
      </p:sp>
    </p:spTree>
    <p:extLst>
      <p:ext uri="{BB962C8B-B14F-4D97-AF65-F5344CB8AC3E}">
        <p14:creationId xmlns:p14="http://schemas.microsoft.com/office/powerpoint/2010/main" val="1022968413"/>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p:cNvSpPr>
            <a:spLocks noGrp="1"/>
          </p:cNvSpPr>
          <p:nvPr>
            <p:ph type="title"/>
          </p:nvPr>
        </p:nvSpPr>
        <p:spPr>
          <a:xfrm>
            <a:off x="480060" y="136525"/>
            <a:ext cx="3276451" cy="1956841"/>
          </a:xfrm>
          <a:prstGeom prst="rect">
            <a:avLst/>
          </a:prstGeom>
        </p:spPr>
        <p:txBody>
          <a:bodyPr vert="horz" lIns="91440" tIns="45720" rIns="91440" bIns="45720" rtlCol="0" anchor="b">
            <a:normAutofit/>
          </a:bodyPr>
          <a:lstStyle/>
          <a:p>
            <a:pPr>
              <a:lnSpc>
                <a:spcPct val="90000"/>
              </a:lnSpc>
            </a:pPr>
            <a:r>
              <a:rPr lang="en-US" sz="4300" dirty="0">
                <a:solidFill>
                  <a:schemeClr val="tx1"/>
                </a:solidFill>
              </a:rPr>
              <a:t>Ways to Reduce Your Costs</a:t>
            </a:r>
          </a:p>
        </p:txBody>
      </p:sp>
      <p:sp>
        <p:nvSpPr>
          <p:cNvPr id="1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9"/>
          <p:cNvSpPr>
            <a:spLocks noGrp="1"/>
          </p:cNvSpPr>
          <p:nvPr>
            <p:ph idx="1"/>
          </p:nvPr>
        </p:nvSpPr>
        <p:spPr>
          <a:xfrm>
            <a:off x="152400" y="2872899"/>
            <a:ext cx="4038600" cy="3848576"/>
          </a:xfrm>
          <a:prstGeom prst="rect">
            <a:avLst/>
          </a:prstGeom>
        </p:spPr>
        <p:txBody>
          <a:bodyPr vert="horz" lIns="91440" tIns="45720" rIns="91440" bIns="45720" rtlCol="0">
            <a:normAutofit/>
          </a:bodyPr>
          <a:lstStyle/>
          <a:p>
            <a:pPr indent="-228600">
              <a:lnSpc>
                <a:spcPct val="90000"/>
              </a:lnSpc>
            </a:pPr>
            <a:r>
              <a:rPr lang="en-US" sz="2000" dirty="0">
                <a:cs typeface="+mn-cs"/>
              </a:rPr>
              <a:t>Graduate on time</a:t>
            </a:r>
          </a:p>
          <a:p>
            <a:pPr indent="-228600">
              <a:lnSpc>
                <a:spcPct val="90000"/>
              </a:lnSpc>
            </a:pPr>
            <a:r>
              <a:rPr lang="en-US" sz="2000" dirty="0">
                <a:cs typeface="+mn-cs"/>
              </a:rPr>
              <a:t>Research the right major</a:t>
            </a:r>
          </a:p>
          <a:p>
            <a:pPr indent="-228600">
              <a:lnSpc>
                <a:spcPct val="90000"/>
              </a:lnSpc>
            </a:pPr>
            <a:r>
              <a:rPr lang="en-US" sz="2000" dirty="0">
                <a:cs typeface="+mn-cs"/>
              </a:rPr>
              <a:t>Commute</a:t>
            </a:r>
          </a:p>
          <a:p>
            <a:pPr indent="-228600">
              <a:lnSpc>
                <a:spcPct val="90000"/>
              </a:lnSpc>
            </a:pPr>
            <a:r>
              <a:rPr lang="en-US" sz="2000" dirty="0">
                <a:cs typeface="+mn-cs"/>
              </a:rPr>
              <a:t>Earn college credits in high school</a:t>
            </a:r>
          </a:p>
          <a:p>
            <a:pPr indent="-228600">
              <a:lnSpc>
                <a:spcPct val="90000"/>
              </a:lnSpc>
            </a:pPr>
            <a:r>
              <a:rPr lang="en-US" sz="2000" dirty="0">
                <a:cs typeface="+mn-cs"/>
              </a:rPr>
              <a:t>Start at a Community College</a:t>
            </a:r>
          </a:p>
          <a:p>
            <a:pPr indent="-228600">
              <a:lnSpc>
                <a:spcPct val="90000"/>
              </a:lnSpc>
            </a:pPr>
            <a:r>
              <a:rPr lang="en-US" sz="2000" dirty="0">
                <a:cs typeface="+mn-cs"/>
              </a:rPr>
              <a:t>Check with your employer</a:t>
            </a:r>
          </a:p>
          <a:p>
            <a:pPr lvl="1" indent="-228600">
              <a:lnSpc>
                <a:spcPct val="90000"/>
              </a:lnSpc>
              <a:buFont typeface="Arial" panose="020B0604020202020204" pitchFamily="34" charset="0"/>
              <a:buChar char="•"/>
            </a:pPr>
            <a:r>
              <a:rPr lang="en-US" sz="2000" dirty="0">
                <a:cs typeface="+mn-cs"/>
              </a:rPr>
              <a:t> Google “Companies that will pay for your Education” </a:t>
            </a:r>
          </a:p>
          <a:p>
            <a:pPr marL="0" indent="-228600">
              <a:lnSpc>
                <a:spcPct val="90000"/>
              </a:lnSpc>
            </a:pPr>
            <a:endParaRPr lang="en-US" sz="1600" dirty="0">
              <a:cs typeface="+mn-cs"/>
            </a:endParaRPr>
          </a:p>
        </p:txBody>
      </p:sp>
      <p:pic>
        <p:nvPicPr>
          <p:cNvPr id="5" name="Picture 4" descr="Back view of a student with a backpack pushing a bike">
            <a:extLst>
              <a:ext uri="{FF2B5EF4-FFF2-40B4-BE49-F238E27FC236}">
                <a16:creationId xmlns:a16="http://schemas.microsoft.com/office/drawing/2014/main" id="{00AED42D-0672-44AF-A24E-8D47F795AF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60" r="45325" b="-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Slide Number Placeholder 1">
            <a:extLst>
              <a:ext uri="{FF2B5EF4-FFF2-40B4-BE49-F238E27FC236}">
                <a16:creationId xmlns:a16="http://schemas.microsoft.com/office/drawing/2014/main" id="{30172303-E869-664C-87D4-9ED26EA1B227}"/>
              </a:ext>
            </a:extLst>
          </p:cNvPr>
          <p:cNvSpPr>
            <a:spLocks noGrp="1"/>
          </p:cNvSpPr>
          <p:nvPr>
            <p:ph type="sldNum" sz="quarter" idx="12"/>
          </p:nvPr>
        </p:nvSpPr>
        <p:spPr>
          <a:xfrm>
            <a:off x="7829550" y="6356350"/>
            <a:ext cx="685800" cy="365125"/>
          </a:xfrm>
        </p:spPr>
        <p:txBody>
          <a:bodyPr vert="horz" lIns="91440" tIns="45720" rIns="91440" bIns="45720" rtlCol="0" anchor="ctr">
            <a:normAutofit/>
          </a:bodyPr>
          <a:lstStyle/>
          <a:p>
            <a:pPr>
              <a:spcAft>
                <a:spcPts val="600"/>
              </a:spcAft>
              <a:defRPr/>
            </a:pPr>
            <a:fld id="{3ECAA9F2-51A7-FA4F-B019-4D81CA3B727C}" type="slidenum">
              <a:rPr lang="en-US" sz="1200">
                <a:latin typeface="Calibri" panose="020F0502020204030204"/>
              </a:rPr>
              <a:pPr>
                <a:spcAft>
                  <a:spcPts val="600"/>
                </a:spcAft>
                <a:defRPr/>
              </a:pPr>
              <a:t>10</a:t>
            </a:fld>
            <a:endParaRPr lang="en-US" sz="1200" dirty="0">
              <a:latin typeface="Calibri" panose="020F0502020204030204"/>
            </a:endParaRPr>
          </a:p>
        </p:txBody>
      </p:sp>
    </p:spTree>
    <p:extLst>
      <p:ext uri="{BB962C8B-B14F-4D97-AF65-F5344CB8AC3E}">
        <p14:creationId xmlns:p14="http://schemas.microsoft.com/office/powerpoint/2010/main" val="3242432280"/>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0EDD40-9F94-324E-A2A3-F4344931D19F}"/>
              </a:ext>
            </a:extLst>
          </p:cNvPr>
          <p:cNvSpPr>
            <a:spLocks noGrp="1"/>
          </p:cNvSpPr>
          <p:nvPr>
            <p:ph type="body" sz="quarter" idx="10"/>
          </p:nvPr>
        </p:nvSpPr>
        <p:spPr/>
        <p:txBody>
          <a:bodyPr/>
          <a:lstStyle/>
          <a:p>
            <a:r>
              <a:rPr lang="en-US" dirty="0"/>
              <a:t>Applying for Financial Aid</a:t>
            </a:r>
          </a:p>
        </p:txBody>
      </p:sp>
    </p:spTree>
    <p:extLst>
      <p:ext uri="{BB962C8B-B14F-4D97-AF65-F5344CB8AC3E}">
        <p14:creationId xmlns:p14="http://schemas.microsoft.com/office/powerpoint/2010/main" val="315546719"/>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5671B9-4218-41E2-8B4B-CBBF7CE65E75}"/>
              </a:ext>
            </a:extLst>
          </p:cNvPr>
          <p:cNvSpPr>
            <a:spLocks noGrp="1"/>
          </p:cNvSpPr>
          <p:nvPr>
            <p:ph idx="1"/>
          </p:nvPr>
        </p:nvSpPr>
        <p:spPr/>
        <p:txBody>
          <a:bodyPr/>
          <a:lstStyle/>
          <a:p>
            <a:pPr marL="0" indent="0">
              <a:buNone/>
            </a:pPr>
            <a:r>
              <a:rPr lang="en-US" dirty="0"/>
              <a:t>Financial aid consists of funds provided to students and families to </a:t>
            </a:r>
            <a:r>
              <a:rPr lang="en-US" b="1" dirty="0"/>
              <a:t>help</a:t>
            </a:r>
            <a:r>
              <a:rPr lang="en-US" dirty="0"/>
              <a:t> pay for postsecondary educational expenses.</a:t>
            </a:r>
          </a:p>
          <a:p>
            <a:pPr marL="0" indent="0">
              <a:buNone/>
            </a:pPr>
            <a:endParaRPr lang="en-US" sz="2200" dirty="0"/>
          </a:p>
        </p:txBody>
      </p:sp>
      <p:sp>
        <p:nvSpPr>
          <p:cNvPr id="3" name="Title 2">
            <a:extLst>
              <a:ext uri="{FF2B5EF4-FFF2-40B4-BE49-F238E27FC236}">
                <a16:creationId xmlns:a16="http://schemas.microsoft.com/office/drawing/2014/main" id="{408C148E-D10C-4C69-85C6-B64FD98124F0}"/>
              </a:ext>
            </a:extLst>
          </p:cNvPr>
          <p:cNvSpPr>
            <a:spLocks noGrp="1"/>
          </p:cNvSpPr>
          <p:nvPr>
            <p:ph type="title"/>
          </p:nvPr>
        </p:nvSpPr>
        <p:spPr/>
        <p:txBody>
          <a:bodyPr/>
          <a:lstStyle/>
          <a:p>
            <a:r>
              <a:rPr lang="en-US" dirty="0"/>
              <a:t>What is Financial Aid?</a:t>
            </a:r>
          </a:p>
        </p:txBody>
      </p:sp>
      <p:sp>
        <p:nvSpPr>
          <p:cNvPr id="4" name="Slide Number Placeholder 3">
            <a:extLst>
              <a:ext uri="{FF2B5EF4-FFF2-40B4-BE49-F238E27FC236}">
                <a16:creationId xmlns:a16="http://schemas.microsoft.com/office/drawing/2014/main" id="{ACE90682-3410-4AA1-869C-0A7636BFA5F3}"/>
              </a:ext>
            </a:extLst>
          </p:cNvPr>
          <p:cNvSpPr>
            <a:spLocks noGrp="1"/>
          </p:cNvSpPr>
          <p:nvPr>
            <p:ph type="sldNum" sz="quarter" idx="12"/>
          </p:nvPr>
        </p:nvSpPr>
        <p:spPr/>
        <p:txBody>
          <a:bodyPr/>
          <a:lstStyle/>
          <a:p>
            <a:fld id="{3ECAA9F2-51A7-FA4F-B019-4D81CA3B727C}" type="slidenum">
              <a:rPr lang="en-US" smtClean="0"/>
              <a:pPr/>
              <a:t>12</a:t>
            </a:fld>
            <a:endParaRPr lang="en-US" dirty="0"/>
          </a:p>
        </p:txBody>
      </p:sp>
      <p:sp>
        <p:nvSpPr>
          <p:cNvPr id="5" name="TextBox 4">
            <a:extLst>
              <a:ext uri="{FF2B5EF4-FFF2-40B4-BE49-F238E27FC236}">
                <a16:creationId xmlns:a16="http://schemas.microsoft.com/office/drawing/2014/main" id="{A5A1BD68-8338-472E-AB79-8AAC0AB8A947}"/>
              </a:ext>
            </a:extLst>
          </p:cNvPr>
          <p:cNvSpPr txBox="1"/>
          <p:nvPr/>
        </p:nvSpPr>
        <p:spPr>
          <a:xfrm>
            <a:off x="2002680" y="3316188"/>
            <a:ext cx="2971800" cy="707886"/>
          </a:xfrm>
          <a:prstGeom prst="rect">
            <a:avLst/>
          </a:prstGeom>
          <a:noFill/>
        </p:spPr>
        <p:txBody>
          <a:bodyPr wrap="square" rtlCol="0">
            <a:spAutoFit/>
          </a:bodyPr>
          <a:lstStyle/>
          <a:p>
            <a:r>
              <a:rPr lang="en-US" sz="2200" b="1" dirty="0">
                <a:solidFill>
                  <a:schemeClr val="accent1"/>
                </a:solidFill>
              </a:rPr>
              <a:t>Free Money</a:t>
            </a:r>
          </a:p>
          <a:p>
            <a:r>
              <a:rPr lang="en-US" dirty="0"/>
              <a:t>Grants/ Scholarships</a:t>
            </a:r>
          </a:p>
        </p:txBody>
      </p:sp>
      <p:pic>
        <p:nvPicPr>
          <p:cNvPr id="6" name="Picture 5">
            <a:extLst>
              <a:ext uri="{FF2B5EF4-FFF2-40B4-BE49-F238E27FC236}">
                <a16:creationId xmlns:a16="http://schemas.microsoft.com/office/drawing/2014/main" id="{96C80272-10EC-4AFE-9494-F8F75474A90A}"/>
              </a:ext>
            </a:extLst>
          </p:cNvPr>
          <p:cNvPicPr>
            <a:picLocks noChangeAspect="1"/>
          </p:cNvPicPr>
          <p:nvPr/>
        </p:nvPicPr>
        <p:blipFill>
          <a:blip r:embed="rId3"/>
          <a:stretch>
            <a:fillRect/>
          </a:stretch>
        </p:blipFill>
        <p:spPr>
          <a:xfrm>
            <a:off x="990600" y="3252519"/>
            <a:ext cx="829128" cy="835224"/>
          </a:xfrm>
          <a:prstGeom prst="rect">
            <a:avLst/>
          </a:prstGeom>
        </p:spPr>
      </p:pic>
      <p:sp>
        <p:nvSpPr>
          <p:cNvPr id="7" name="TextBox 6">
            <a:extLst>
              <a:ext uri="{FF2B5EF4-FFF2-40B4-BE49-F238E27FC236}">
                <a16:creationId xmlns:a16="http://schemas.microsoft.com/office/drawing/2014/main" id="{D10B4070-0897-414A-A342-66C522EC3F03}"/>
              </a:ext>
            </a:extLst>
          </p:cNvPr>
          <p:cNvSpPr txBox="1"/>
          <p:nvPr/>
        </p:nvSpPr>
        <p:spPr>
          <a:xfrm>
            <a:off x="2002680" y="4463059"/>
            <a:ext cx="3352800" cy="984885"/>
          </a:xfrm>
          <a:prstGeom prst="rect">
            <a:avLst/>
          </a:prstGeom>
          <a:noFill/>
        </p:spPr>
        <p:txBody>
          <a:bodyPr wrap="square" rtlCol="0">
            <a:spAutoFit/>
          </a:bodyPr>
          <a:lstStyle/>
          <a:p>
            <a:r>
              <a:rPr lang="en-US" sz="2200" b="1" dirty="0">
                <a:solidFill>
                  <a:schemeClr val="accent1"/>
                </a:solidFill>
              </a:rPr>
              <a:t>Earned Money</a:t>
            </a:r>
          </a:p>
          <a:p>
            <a:r>
              <a:rPr lang="en-US" dirty="0"/>
              <a:t>Work-Study, Savings Accounts</a:t>
            </a:r>
          </a:p>
          <a:p>
            <a:endParaRPr lang="en-US" dirty="0"/>
          </a:p>
        </p:txBody>
      </p:sp>
      <p:pic>
        <p:nvPicPr>
          <p:cNvPr id="8" name="Picture 7">
            <a:extLst>
              <a:ext uri="{FF2B5EF4-FFF2-40B4-BE49-F238E27FC236}">
                <a16:creationId xmlns:a16="http://schemas.microsoft.com/office/drawing/2014/main" id="{CF5AC09D-3326-4707-927E-B403D0220C67}"/>
              </a:ext>
            </a:extLst>
          </p:cNvPr>
          <p:cNvPicPr>
            <a:picLocks noChangeAspect="1"/>
          </p:cNvPicPr>
          <p:nvPr/>
        </p:nvPicPr>
        <p:blipFill>
          <a:blip r:embed="rId4"/>
          <a:stretch>
            <a:fillRect/>
          </a:stretch>
        </p:blipFill>
        <p:spPr>
          <a:xfrm>
            <a:off x="1014984" y="4463059"/>
            <a:ext cx="829128" cy="835224"/>
          </a:xfrm>
          <a:prstGeom prst="rect">
            <a:avLst/>
          </a:prstGeom>
        </p:spPr>
      </p:pic>
      <p:sp>
        <p:nvSpPr>
          <p:cNvPr id="9" name="TextBox 8">
            <a:extLst>
              <a:ext uri="{FF2B5EF4-FFF2-40B4-BE49-F238E27FC236}">
                <a16:creationId xmlns:a16="http://schemas.microsoft.com/office/drawing/2014/main" id="{55AF34B0-496C-4BF5-B9D6-6513BAC25005}"/>
              </a:ext>
            </a:extLst>
          </p:cNvPr>
          <p:cNvSpPr txBox="1"/>
          <p:nvPr/>
        </p:nvSpPr>
        <p:spPr>
          <a:xfrm>
            <a:off x="2116980" y="5644258"/>
            <a:ext cx="3124200" cy="711990"/>
          </a:xfrm>
          <a:prstGeom prst="rect">
            <a:avLst/>
          </a:prstGeom>
          <a:noFill/>
        </p:spPr>
        <p:txBody>
          <a:bodyPr wrap="square" rtlCol="0">
            <a:spAutoFit/>
          </a:bodyPr>
          <a:lstStyle/>
          <a:p>
            <a:r>
              <a:rPr lang="en-US" sz="2200" b="1" dirty="0">
                <a:solidFill>
                  <a:schemeClr val="accent1"/>
                </a:solidFill>
              </a:rPr>
              <a:t>Borrowed Money</a:t>
            </a:r>
          </a:p>
          <a:p>
            <a:pPr>
              <a:lnSpc>
                <a:spcPct val="110000"/>
              </a:lnSpc>
            </a:pPr>
            <a:r>
              <a:rPr lang="en-US" dirty="0"/>
              <a:t>Loans</a:t>
            </a:r>
          </a:p>
        </p:txBody>
      </p:sp>
      <p:pic>
        <p:nvPicPr>
          <p:cNvPr id="10" name="Picture 9">
            <a:extLst>
              <a:ext uri="{FF2B5EF4-FFF2-40B4-BE49-F238E27FC236}">
                <a16:creationId xmlns:a16="http://schemas.microsoft.com/office/drawing/2014/main" id="{A1366036-D273-46AA-9BAB-14E4C05A729F}"/>
              </a:ext>
            </a:extLst>
          </p:cNvPr>
          <p:cNvPicPr>
            <a:picLocks noChangeAspect="1"/>
          </p:cNvPicPr>
          <p:nvPr/>
        </p:nvPicPr>
        <p:blipFill>
          <a:blip r:embed="rId5"/>
          <a:stretch>
            <a:fillRect/>
          </a:stretch>
        </p:blipFill>
        <p:spPr>
          <a:xfrm>
            <a:off x="1014984" y="5641776"/>
            <a:ext cx="835224" cy="835224"/>
          </a:xfrm>
          <a:prstGeom prst="rect">
            <a:avLst/>
          </a:prstGeom>
        </p:spPr>
      </p:pic>
    </p:spTree>
    <p:extLst>
      <p:ext uri="{BB962C8B-B14F-4D97-AF65-F5344CB8AC3E}">
        <p14:creationId xmlns:p14="http://schemas.microsoft.com/office/powerpoint/2010/main" val="3237215982"/>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88FECC6-72E9-42E6-BC06-51E3CD8BBDB2}"/>
              </a:ext>
            </a:extLst>
          </p:cNvPr>
          <p:cNvPicPr>
            <a:picLocks noGrp="1" noChangeAspect="1"/>
          </p:cNvPicPr>
          <p:nvPr>
            <p:ph idx="1"/>
          </p:nvPr>
        </p:nvPicPr>
        <p:blipFill>
          <a:blip r:embed="rId3"/>
          <a:stretch>
            <a:fillRect/>
          </a:stretch>
        </p:blipFill>
        <p:spPr>
          <a:xfrm>
            <a:off x="609600" y="1905000"/>
            <a:ext cx="8223373" cy="4596655"/>
          </a:xfrm>
          <a:prstGeom prst="rect">
            <a:avLst/>
          </a:prstGeom>
        </p:spPr>
      </p:pic>
      <p:sp>
        <p:nvSpPr>
          <p:cNvPr id="3" name="Title 2">
            <a:extLst>
              <a:ext uri="{FF2B5EF4-FFF2-40B4-BE49-F238E27FC236}">
                <a16:creationId xmlns:a16="http://schemas.microsoft.com/office/drawing/2014/main" id="{14135F15-F272-49CB-B41F-C9D6DBE4B222}"/>
              </a:ext>
            </a:extLst>
          </p:cNvPr>
          <p:cNvSpPr>
            <a:spLocks noGrp="1"/>
          </p:cNvSpPr>
          <p:nvPr>
            <p:ph type="title"/>
          </p:nvPr>
        </p:nvSpPr>
        <p:spPr/>
        <p:txBody>
          <a:bodyPr>
            <a:normAutofit/>
          </a:bodyPr>
          <a:lstStyle/>
          <a:p>
            <a:r>
              <a:rPr lang="en-US" sz="2800" dirty="0"/>
              <a:t>Funding Sources</a:t>
            </a:r>
          </a:p>
        </p:txBody>
      </p:sp>
      <p:sp>
        <p:nvSpPr>
          <p:cNvPr id="4" name="Slide Number Placeholder 3">
            <a:extLst>
              <a:ext uri="{FF2B5EF4-FFF2-40B4-BE49-F238E27FC236}">
                <a16:creationId xmlns:a16="http://schemas.microsoft.com/office/drawing/2014/main" id="{A34079D5-20A5-4E64-9BDB-3E2663DDFF41}"/>
              </a:ext>
            </a:extLst>
          </p:cNvPr>
          <p:cNvSpPr>
            <a:spLocks noGrp="1"/>
          </p:cNvSpPr>
          <p:nvPr>
            <p:ph type="sldNum" sz="quarter" idx="12"/>
          </p:nvPr>
        </p:nvSpPr>
        <p:spPr/>
        <p:txBody>
          <a:bodyPr/>
          <a:lstStyle/>
          <a:p>
            <a:fld id="{3ECAA9F2-51A7-FA4F-B019-4D81CA3B727C}" type="slidenum">
              <a:rPr lang="en-US" smtClean="0"/>
              <a:pPr/>
              <a:t>13</a:t>
            </a:fld>
            <a:endParaRPr lang="en-US" dirty="0"/>
          </a:p>
        </p:txBody>
      </p:sp>
    </p:spTree>
    <p:extLst>
      <p:ext uri="{BB962C8B-B14F-4D97-AF65-F5344CB8AC3E}">
        <p14:creationId xmlns:p14="http://schemas.microsoft.com/office/powerpoint/2010/main" val="4117941458"/>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56B052-013F-4024-B8E6-F8916655EA28}"/>
              </a:ext>
            </a:extLst>
          </p:cNvPr>
          <p:cNvSpPr>
            <a:spLocks noGrp="1"/>
          </p:cNvSpPr>
          <p:nvPr>
            <p:ph idx="1"/>
          </p:nvPr>
        </p:nvSpPr>
        <p:spPr>
          <a:xfrm>
            <a:off x="457200" y="1646237"/>
            <a:ext cx="8534400" cy="5211763"/>
          </a:xfrm>
        </p:spPr>
        <p:txBody>
          <a:bodyPr>
            <a:normAutofit/>
          </a:bodyPr>
          <a:lstStyle/>
          <a:p>
            <a:pPr marL="0" indent="0">
              <a:buNone/>
            </a:pPr>
            <a:r>
              <a:rPr lang="en-US" sz="2000" b="1" dirty="0"/>
              <a:t>FAFSA – Free Application for Federal Student Aid</a:t>
            </a:r>
          </a:p>
          <a:p>
            <a:pPr lvl="1"/>
            <a:r>
              <a:rPr lang="en-US" sz="2000" dirty="0"/>
              <a:t>Required by ALL Schools, PHEAA and some scholarship organizations</a:t>
            </a:r>
          </a:p>
          <a:p>
            <a:pPr lvl="1"/>
            <a:r>
              <a:rPr lang="en-US" sz="2000" dirty="0"/>
              <a:t>Required every year attending</a:t>
            </a:r>
          </a:p>
          <a:p>
            <a:pPr marL="0" indent="0">
              <a:buNone/>
            </a:pPr>
            <a:endParaRPr lang="en-US" sz="2000" dirty="0"/>
          </a:p>
          <a:p>
            <a:pPr marL="0" indent="0">
              <a:buNone/>
            </a:pPr>
            <a:r>
              <a:rPr lang="en-US" sz="2000" b="1" dirty="0"/>
              <a:t>STATE GRANT FORM (SGF) through PHEAA</a:t>
            </a:r>
          </a:p>
          <a:p>
            <a:pPr lvl="1"/>
            <a:r>
              <a:rPr lang="en-US" sz="2000" dirty="0"/>
              <a:t>Required first year for all students</a:t>
            </a:r>
          </a:p>
          <a:p>
            <a:pPr marL="0" indent="0">
              <a:buNone/>
            </a:pPr>
            <a:endParaRPr lang="en-US" sz="2000" dirty="0"/>
          </a:p>
          <a:p>
            <a:pPr marL="0" indent="0">
              <a:buNone/>
            </a:pPr>
            <a:r>
              <a:rPr lang="en-US" sz="2000" b="1" u="sng" dirty="0"/>
              <a:t>Some schools require additional forms:</a:t>
            </a:r>
            <a:endParaRPr lang="en-US" sz="2000" dirty="0"/>
          </a:p>
          <a:p>
            <a:r>
              <a:rPr lang="en-US" sz="2000" b="1" dirty="0"/>
              <a:t>Institutional Financial Aid Forms </a:t>
            </a:r>
            <a:r>
              <a:rPr lang="en-US" sz="2000" dirty="0"/>
              <a:t>- through a specific school</a:t>
            </a:r>
          </a:p>
          <a:p>
            <a:pPr marL="0" indent="0">
              <a:buNone/>
            </a:pPr>
            <a:endParaRPr lang="en-US" sz="1765" dirty="0"/>
          </a:p>
          <a:p>
            <a:pPr marL="0" indent="0" algn="ctr">
              <a:buNone/>
            </a:pPr>
            <a:r>
              <a:rPr lang="en-US" sz="1765" b="1" dirty="0">
                <a:effectLst>
                  <a:outerShdw blurRad="38100" dist="38100" dir="2700000" algn="tl">
                    <a:srgbClr val="000000">
                      <a:alpha val="43137"/>
                    </a:srgbClr>
                  </a:outerShdw>
                </a:effectLst>
              </a:rPr>
              <a:t>KNOW WHAT FORMS EACH SCHOOL REQUIRES</a:t>
            </a:r>
          </a:p>
          <a:p>
            <a:pPr marL="0" indent="0">
              <a:buNone/>
            </a:pPr>
            <a:endParaRPr lang="en-US" dirty="0"/>
          </a:p>
        </p:txBody>
      </p:sp>
      <p:sp>
        <p:nvSpPr>
          <p:cNvPr id="3" name="Title 2">
            <a:extLst>
              <a:ext uri="{FF2B5EF4-FFF2-40B4-BE49-F238E27FC236}">
                <a16:creationId xmlns:a16="http://schemas.microsoft.com/office/drawing/2014/main" id="{3AE2502E-8069-48FC-B879-A49BE1A818FC}"/>
              </a:ext>
            </a:extLst>
          </p:cNvPr>
          <p:cNvSpPr>
            <a:spLocks noGrp="1"/>
          </p:cNvSpPr>
          <p:nvPr>
            <p:ph type="title"/>
          </p:nvPr>
        </p:nvSpPr>
        <p:spPr/>
        <p:txBody>
          <a:bodyPr/>
          <a:lstStyle/>
          <a:p>
            <a:r>
              <a:rPr lang="en-US" dirty="0"/>
              <a:t>Start with the Forms</a:t>
            </a:r>
          </a:p>
        </p:txBody>
      </p:sp>
      <p:sp>
        <p:nvSpPr>
          <p:cNvPr id="4" name="Slide Number Placeholder 3">
            <a:extLst>
              <a:ext uri="{FF2B5EF4-FFF2-40B4-BE49-F238E27FC236}">
                <a16:creationId xmlns:a16="http://schemas.microsoft.com/office/drawing/2014/main" id="{83E595D0-3B84-4B5E-B05A-7643F696EAF3}"/>
              </a:ext>
            </a:extLst>
          </p:cNvPr>
          <p:cNvSpPr>
            <a:spLocks noGrp="1"/>
          </p:cNvSpPr>
          <p:nvPr>
            <p:ph type="sldNum" sz="quarter" idx="12"/>
          </p:nvPr>
        </p:nvSpPr>
        <p:spPr/>
        <p:txBody>
          <a:bodyPr/>
          <a:lstStyle/>
          <a:p>
            <a:fld id="{3ECAA9F2-51A7-FA4F-B019-4D81CA3B727C}" type="slidenum">
              <a:rPr lang="en-US" smtClean="0"/>
              <a:pPr/>
              <a:t>14</a:t>
            </a:fld>
            <a:endParaRPr lang="en-US" dirty="0"/>
          </a:p>
        </p:txBody>
      </p:sp>
    </p:spTree>
    <p:extLst>
      <p:ext uri="{BB962C8B-B14F-4D97-AF65-F5344CB8AC3E}">
        <p14:creationId xmlns:p14="http://schemas.microsoft.com/office/powerpoint/2010/main" val="3692996170"/>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CSS Profile	</a:t>
            </a:r>
          </a:p>
        </p:txBody>
      </p:sp>
      <p:sp>
        <p:nvSpPr>
          <p:cNvPr id="3" name="Content Placeholder 2"/>
          <p:cNvSpPr>
            <a:spLocks noGrp="1"/>
          </p:cNvSpPr>
          <p:nvPr>
            <p:ph idx="1"/>
          </p:nvPr>
        </p:nvSpPr>
        <p:spPr>
          <a:xfrm>
            <a:off x="457200" y="1646237"/>
            <a:ext cx="8229600" cy="5048222"/>
          </a:xfrm>
        </p:spPr>
        <p:txBody>
          <a:bodyPr>
            <a:normAutofit fontScale="92500" lnSpcReduction="10000"/>
          </a:bodyPr>
          <a:lstStyle/>
          <a:p>
            <a:pPr>
              <a:buClr>
                <a:srgbClr val="0070C0"/>
              </a:buClr>
            </a:pPr>
            <a:r>
              <a:rPr lang="en-US" sz="3000" dirty="0"/>
              <a:t>College</a:t>
            </a:r>
            <a:r>
              <a:rPr lang="en-US" dirty="0"/>
              <a:t> </a:t>
            </a:r>
            <a:r>
              <a:rPr lang="en-US" sz="3000" dirty="0"/>
              <a:t>S</a:t>
            </a:r>
            <a:r>
              <a:rPr lang="en-US" dirty="0"/>
              <a:t>cholarship </a:t>
            </a:r>
            <a:r>
              <a:rPr lang="en-US" sz="3000" dirty="0"/>
              <a:t>S</a:t>
            </a:r>
            <a:r>
              <a:rPr lang="en-US" dirty="0"/>
              <a:t>ervice Profile</a:t>
            </a:r>
          </a:p>
          <a:p>
            <a:pPr>
              <a:buClr>
                <a:srgbClr val="0070C0"/>
              </a:buClr>
            </a:pPr>
            <a:r>
              <a:rPr lang="en-US" dirty="0"/>
              <a:t>Created/Maintained by the College Board</a:t>
            </a:r>
          </a:p>
          <a:p>
            <a:pPr>
              <a:buClr>
                <a:srgbClr val="0070C0"/>
              </a:buClr>
            </a:pPr>
            <a:r>
              <a:rPr lang="en-US" dirty="0"/>
              <a:t>Required at some</a:t>
            </a:r>
            <a:r>
              <a:rPr lang="en-US" b="1" i="1" dirty="0"/>
              <a:t> </a:t>
            </a:r>
            <a:r>
              <a:rPr lang="en-US" dirty="0"/>
              <a:t>Institutions &amp; Scholarship Organizations – 400 Across the US</a:t>
            </a:r>
          </a:p>
          <a:p>
            <a:pPr>
              <a:buClr>
                <a:srgbClr val="0070C0"/>
              </a:buClr>
            </a:pPr>
            <a:r>
              <a:rPr lang="en-US" dirty="0"/>
              <a:t>Used in Addition to the FAFSA, not a Replacement</a:t>
            </a:r>
          </a:p>
          <a:p>
            <a:pPr>
              <a:buClr>
                <a:srgbClr val="0070C0"/>
              </a:buClr>
            </a:pPr>
            <a:r>
              <a:rPr lang="en-US" dirty="0"/>
              <a:t>Used to Award Need Based &amp; Institutional Aid</a:t>
            </a:r>
          </a:p>
          <a:p>
            <a:pPr>
              <a:buClr>
                <a:srgbClr val="0070C0"/>
              </a:buClr>
            </a:pPr>
            <a:r>
              <a:rPr lang="en-US" dirty="0"/>
              <a:t>Also</a:t>
            </a:r>
            <a:r>
              <a:rPr lang="en-US" b="1" dirty="0"/>
              <a:t> </a:t>
            </a:r>
            <a:r>
              <a:rPr lang="en-US" dirty="0"/>
              <a:t>Complete the FAFSA for Federal Aid options</a:t>
            </a:r>
          </a:p>
          <a:p>
            <a:pPr>
              <a:buClr>
                <a:srgbClr val="0070C0"/>
              </a:buClr>
            </a:pPr>
            <a:r>
              <a:rPr lang="en-US" dirty="0"/>
              <a:t>CSS Profile Costs $25.00 + $16.00 for Additional Schools for domestic undergraduate students whose family income is $100,001 or more – </a:t>
            </a:r>
            <a:r>
              <a:rPr lang="en-US" sz="1500" dirty="0"/>
              <a:t>A Waiver May be Available for Domestic Students </a:t>
            </a:r>
          </a:p>
          <a:p>
            <a:pPr marL="0" indent="0">
              <a:buClr>
                <a:srgbClr val="3C8A8E"/>
              </a:buClr>
              <a:buNone/>
            </a:pPr>
            <a:r>
              <a:rPr lang="en-US" sz="1500" dirty="0"/>
              <a:t>https://www.collegeboard.org/</a:t>
            </a:r>
          </a:p>
          <a:p>
            <a:pPr>
              <a:buClr>
                <a:srgbClr val="3C8A8E"/>
              </a:buClr>
            </a:pPr>
            <a:endParaRPr lang="en-US" sz="15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57601" y="1143000"/>
            <a:ext cx="3845936" cy="51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8455058"/>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485900" y="2686050"/>
            <a:ext cx="6343650" cy="2800350"/>
          </a:xfrm>
          <a:prstGeom prst="rect">
            <a:avLst/>
          </a:prstGeom>
        </p:spPr>
        <p:txBody>
          <a:bodyPr numCol="2" spcCol="0">
            <a:normAutofit fontScale="55000" lnSpcReduction="20000"/>
          </a:bodyPr>
          <a:lstStyle/>
          <a:p>
            <a:pPr>
              <a:buClr>
                <a:srgbClr val="0070C0"/>
              </a:buClr>
            </a:pPr>
            <a:r>
              <a:rPr lang="en-US" dirty="0"/>
              <a:t>Bryn Mawr College</a:t>
            </a:r>
          </a:p>
          <a:p>
            <a:pPr>
              <a:buClr>
                <a:srgbClr val="0070C0"/>
              </a:buClr>
            </a:pPr>
            <a:r>
              <a:rPr lang="en-US" dirty="0"/>
              <a:t>Bucknell University</a:t>
            </a:r>
          </a:p>
          <a:p>
            <a:pPr>
              <a:buClr>
                <a:srgbClr val="0070C0"/>
              </a:buClr>
            </a:pPr>
            <a:r>
              <a:rPr lang="en-US" dirty="0"/>
              <a:t>Carnegie Mellon University</a:t>
            </a:r>
          </a:p>
          <a:p>
            <a:pPr>
              <a:buClr>
                <a:srgbClr val="0070C0"/>
              </a:buClr>
            </a:pPr>
            <a:r>
              <a:rPr lang="en-US" dirty="0"/>
              <a:t>Dickinson College</a:t>
            </a:r>
          </a:p>
          <a:p>
            <a:pPr>
              <a:buClr>
                <a:srgbClr val="0070C0"/>
              </a:buClr>
            </a:pPr>
            <a:r>
              <a:rPr lang="en-US" dirty="0"/>
              <a:t>Drexel University</a:t>
            </a:r>
          </a:p>
          <a:p>
            <a:pPr>
              <a:buClr>
                <a:srgbClr val="0070C0"/>
              </a:buClr>
            </a:pPr>
            <a:r>
              <a:rPr lang="en-US" dirty="0"/>
              <a:t>Franklin &amp; Marshall College</a:t>
            </a:r>
          </a:p>
          <a:p>
            <a:pPr>
              <a:buClr>
                <a:srgbClr val="0070C0"/>
              </a:buClr>
            </a:pPr>
            <a:r>
              <a:rPr lang="en-US" dirty="0"/>
              <a:t>Gettysburg College</a:t>
            </a:r>
          </a:p>
          <a:p>
            <a:pPr>
              <a:buClr>
                <a:srgbClr val="0070C0"/>
              </a:buClr>
            </a:pPr>
            <a:r>
              <a:rPr lang="en-US" dirty="0"/>
              <a:t>Haverford College</a:t>
            </a:r>
          </a:p>
          <a:p>
            <a:pPr>
              <a:buClr>
                <a:srgbClr val="0070C0"/>
              </a:buClr>
            </a:pPr>
            <a:r>
              <a:rPr lang="en-US" dirty="0"/>
              <a:t>Kutztown University</a:t>
            </a:r>
          </a:p>
          <a:p>
            <a:pPr>
              <a:buClr>
                <a:srgbClr val="0070C0"/>
              </a:buClr>
            </a:pPr>
            <a:r>
              <a:rPr lang="en-US" dirty="0"/>
              <a:t>Lafayette College</a:t>
            </a:r>
          </a:p>
          <a:p>
            <a:pPr>
              <a:buClr>
                <a:srgbClr val="0070C0"/>
              </a:buClr>
            </a:pPr>
            <a:r>
              <a:rPr lang="en-US" dirty="0"/>
              <a:t>Lehigh University</a:t>
            </a:r>
          </a:p>
          <a:p>
            <a:pPr>
              <a:buClr>
                <a:srgbClr val="0070C0"/>
              </a:buClr>
            </a:pPr>
            <a:r>
              <a:rPr lang="en-US" dirty="0"/>
              <a:t>Swarthmore College</a:t>
            </a:r>
          </a:p>
          <a:p>
            <a:pPr>
              <a:buClr>
                <a:srgbClr val="0070C0"/>
              </a:buClr>
            </a:pPr>
            <a:r>
              <a:rPr lang="en-US" dirty="0"/>
              <a:t>Univ of Penn: Law School</a:t>
            </a:r>
          </a:p>
          <a:p>
            <a:pPr>
              <a:buClr>
                <a:srgbClr val="0070C0"/>
              </a:buClr>
            </a:pPr>
            <a:r>
              <a:rPr lang="en-US" dirty="0"/>
              <a:t>Univ of Penn: Perelman Sch of Med</a:t>
            </a:r>
          </a:p>
          <a:p>
            <a:pPr>
              <a:buClr>
                <a:srgbClr val="0070C0"/>
              </a:buClr>
            </a:pPr>
            <a:r>
              <a:rPr lang="en-US" dirty="0"/>
              <a:t>Univ of Pennsylvania</a:t>
            </a:r>
          </a:p>
          <a:p>
            <a:pPr>
              <a:buClr>
                <a:srgbClr val="0070C0"/>
              </a:buClr>
            </a:pPr>
            <a:r>
              <a:rPr lang="en-US" dirty="0"/>
              <a:t>Univ of Pittsburgh: Sch of Med</a:t>
            </a:r>
          </a:p>
          <a:p>
            <a:pPr>
              <a:buClr>
                <a:srgbClr val="0070C0"/>
              </a:buClr>
            </a:pPr>
            <a:r>
              <a:rPr lang="en-US" dirty="0"/>
              <a:t>Villanova University</a:t>
            </a:r>
          </a:p>
          <a:p>
            <a:endParaRPr lang="en-US" dirty="0"/>
          </a:p>
        </p:txBody>
      </p:sp>
      <p:sp>
        <p:nvSpPr>
          <p:cNvPr id="4" name="Title 1"/>
          <p:cNvSpPr>
            <a:spLocks noGrp="1"/>
          </p:cNvSpPr>
          <p:nvPr>
            <p:ph type="title"/>
          </p:nvPr>
        </p:nvSpPr>
        <p:spPr>
          <a:prstGeom prst="rect">
            <a:avLst/>
          </a:prstGeom>
        </p:spPr>
        <p:txBody>
          <a:bodyPr/>
          <a:lstStyle/>
          <a:p>
            <a:r>
              <a:rPr lang="en-US" dirty="0"/>
              <a:t>CSS PROFILE = </a:t>
            </a:r>
            <a:r>
              <a:rPr lang="en-US" sz="1800" dirty="0"/>
              <a:t>College Scholarship Service</a:t>
            </a:r>
          </a:p>
        </p:txBody>
      </p:sp>
      <p:sp>
        <p:nvSpPr>
          <p:cNvPr id="7" name="TextBox 6"/>
          <p:cNvSpPr txBox="1"/>
          <p:nvPr/>
        </p:nvSpPr>
        <p:spPr>
          <a:xfrm>
            <a:off x="457199" y="1982011"/>
            <a:ext cx="6115050" cy="727122"/>
          </a:xfrm>
          <a:prstGeom prst="rect">
            <a:avLst/>
          </a:prstGeom>
          <a:noFill/>
        </p:spPr>
        <p:txBody>
          <a:bodyPr wrap="square" rtlCol="0">
            <a:spAutoFit/>
          </a:bodyPr>
          <a:lstStyle/>
          <a:p>
            <a:r>
              <a:rPr lang="en-US" sz="1575" b="1" dirty="0">
                <a:solidFill>
                  <a:srgbClr val="0070C0"/>
                </a:solidFill>
              </a:rPr>
              <a:t>CSS PROFILE Schools in Pennsylvania – Domestic Students</a:t>
            </a:r>
          </a:p>
          <a:p>
            <a:r>
              <a:rPr lang="en-US" sz="1200" b="1" dirty="0"/>
              <a:t>(As of 7/7/22)</a:t>
            </a:r>
          </a:p>
          <a:p>
            <a:endParaRPr lang="en-US" sz="1350" dirty="0"/>
          </a:p>
        </p:txBody>
      </p:sp>
      <p:sp>
        <p:nvSpPr>
          <p:cNvPr id="3" name="Rectangle 2">
            <a:extLst>
              <a:ext uri="{FF2B5EF4-FFF2-40B4-BE49-F238E27FC236}">
                <a16:creationId xmlns:a16="http://schemas.microsoft.com/office/drawing/2014/main" id="{8720E4E1-E309-431D-BE81-E5A84583466A}"/>
              </a:ext>
            </a:extLst>
          </p:cNvPr>
          <p:cNvSpPr/>
          <p:nvPr/>
        </p:nvSpPr>
        <p:spPr>
          <a:xfrm>
            <a:off x="457200" y="5601094"/>
            <a:ext cx="6115049" cy="300082"/>
          </a:xfrm>
          <a:prstGeom prst="rect">
            <a:avLst/>
          </a:prstGeom>
        </p:spPr>
        <p:txBody>
          <a:bodyPr wrap="square">
            <a:spAutoFit/>
          </a:bodyPr>
          <a:lstStyle/>
          <a:p>
            <a:r>
              <a:rPr lang="en-US" sz="1350" b="1" dirty="0"/>
              <a:t>https://profile.collegeboard.org/profile/ppi/participatingInstitutions.aspx</a:t>
            </a:r>
          </a:p>
        </p:txBody>
      </p:sp>
    </p:spTree>
    <p:extLst>
      <p:ext uri="{BB962C8B-B14F-4D97-AF65-F5344CB8AC3E}">
        <p14:creationId xmlns:p14="http://schemas.microsoft.com/office/powerpoint/2010/main" val="108081569"/>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676400"/>
            <a:ext cx="8382000" cy="4953000"/>
          </a:xfrm>
          <a:prstGeom prst="rect">
            <a:avLst/>
          </a:prstGeom>
        </p:spPr>
        <p:txBody>
          <a:bodyPr>
            <a:normAutofit fontScale="70000" lnSpcReduction="20000"/>
          </a:bodyPr>
          <a:lstStyle/>
          <a:p>
            <a:pPr marL="0" indent="0">
              <a:buNone/>
            </a:pPr>
            <a:r>
              <a:rPr lang="en-US" b="1" dirty="0"/>
              <a:t>Federal  Deadlines </a:t>
            </a:r>
          </a:p>
          <a:p>
            <a:r>
              <a:rPr lang="en-US" dirty="0"/>
              <a:t>Apply anytime after October 1 in the year prior to when you will attend school  (2023-24: 10/1/22 to 6/30/24)</a:t>
            </a:r>
          </a:p>
          <a:p>
            <a:pPr marL="0" indent="0">
              <a:buNone/>
            </a:pPr>
            <a:endParaRPr lang="en-US" dirty="0"/>
          </a:p>
          <a:p>
            <a:pPr marL="0" indent="0">
              <a:buNone/>
            </a:pPr>
            <a:r>
              <a:rPr lang="en-US" b="1" dirty="0"/>
              <a:t>School Deadlines (CSS Profile &amp; Institutional Applications)</a:t>
            </a:r>
          </a:p>
          <a:p>
            <a:r>
              <a:rPr lang="en-US" b="1" dirty="0"/>
              <a:t> </a:t>
            </a:r>
            <a:r>
              <a:rPr lang="en-US" dirty="0"/>
              <a:t>vary, check with school or websites</a:t>
            </a:r>
          </a:p>
          <a:p>
            <a:pPr marL="0" indent="0">
              <a:buNone/>
            </a:pPr>
            <a:endParaRPr lang="en-US" dirty="0"/>
          </a:p>
          <a:p>
            <a:pPr marL="0" indent="0">
              <a:buNone/>
            </a:pPr>
            <a:r>
              <a:rPr lang="en-US" b="1" dirty="0"/>
              <a:t>PA State Grant Deadlines for FAFSA </a:t>
            </a:r>
          </a:p>
          <a:p>
            <a:r>
              <a:rPr lang="en-US" b="1" dirty="0"/>
              <a:t>May 1, 2023</a:t>
            </a:r>
            <a:r>
              <a:rPr lang="en-US" dirty="0"/>
              <a:t> - First-time and renewal students attending colleges, universities &amp; college transferrable programs (excluding community colleges) </a:t>
            </a:r>
          </a:p>
          <a:p>
            <a:r>
              <a:rPr lang="en-US" b="1" dirty="0"/>
              <a:t>August 1, 2023 </a:t>
            </a:r>
            <a:r>
              <a:rPr lang="en-US" dirty="0"/>
              <a:t>– First-time students attending community college; a business, trade or technical schools, hospital school of nursing; Open Admissions Institutions or a 2-year non-transferrable degree program at a Jr or 4-year college</a:t>
            </a:r>
          </a:p>
          <a:p>
            <a:pPr marL="0" indent="0">
              <a:lnSpc>
                <a:spcPct val="110000"/>
              </a:lnSpc>
              <a:buNone/>
            </a:pPr>
            <a:endParaRPr lang="en-US" dirty="0"/>
          </a:p>
        </p:txBody>
      </p:sp>
      <p:sp>
        <p:nvSpPr>
          <p:cNvPr id="3" name="Title 1"/>
          <p:cNvSpPr>
            <a:spLocks noGrp="1"/>
          </p:cNvSpPr>
          <p:nvPr>
            <p:ph type="title"/>
          </p:nvPr>
        </p:nvSpPr>
        <p:spPr>
          <a:prstGeom prst="rect">
            <a:avLst/>
          </a:prstGeom>
        </p:spPr>
        <p:txBody>
          <a:bodyPr/>
          <a:lstStyle/>
          <a:p>
            <a:r>
              <a:rPr lang="en-US" dirty="0"/>
              <a:t>Know your deadlines</a:t>
            </a:r>
          </a:p>
        </p:txBody>
      </p:sp>
      <p:sp>
        <p:nvSpPr>
          <p:cNvPr id="2" name="Slide Number Placeholder 1">
            <a:extLst>
              <a:ext uri="{FF2B5EF4-FFF2-40B4-BE49-F238E27FC236}">
                <a16:creationId xmlns:a16="http://schemas.microsoft.com/office/drawing/2014/main" id="{5468B72F-D246-9B4B-89E1-1F9AC9A5A1E9}"/>
              </a:ext>
            </a:extLst>
          </p:cNvPr>
          <p:cNvSpPr>
            <a:spLocks noGrp="1"/>
          </p:cNvSpPr>
          <p:nvPr>
            <p:ph type="sldNum" sz="quarter" idx="12"/>
          </p:nvPr>
        </p:nvSpPr>
        <p:spPr/>
        <p:txBody>
          <a:bodyPr/>
          <a:lstStyle/>
          <a:p>
            <a:fld id="{3ECAA9F2-51A7-FA4F-B019-4D81CA3B727C}" type="slidenum">
              <a:rPr lang="en-US" smtClean="0"/>
              <a:pPr/>
              <a:t>17</a:t>
            </a:fld>
            <a:endParaRPr lang="en-US" dirty="0"/>
          </a:p>
        </p:txBody>
      </p:sp>
      <p:pic>
        <p:nvPicPr>
          <p:cNvPr id="6" name="Picture 5">
            <a:extLst>
              <a:ext uri="{FF2B5EF4-FFF2-40B4-BE49-F238E27FC236}">
                <a16:creationId xmlns:a16="http://schemas.microsoft.com/office/drawing/2014/main" id="{CFA65443-87E0-4A98-A311-0E87B51D7B82}"/>
              </a:ext>
            </a:extLst>
          </p:cNvPr>
          <p:cNvPicPr>
            <a:picLocks noChangeAspect="1"/>
          </p:cNvPicPr>
          <p:nvPr/>
        </p:nvPicPr>
        <p:blipFill>
          <a:blip r:embed="rId3"/>
          <a:stretch>
            <a:fillRect/>
          </a:stretch>
        </p:blipFill>
        <p:spPr>
          <a:xfrm>
            <a:off x="5961625" y="-152400"/>
            <a:ext cx="3029975" cy="1975275"/>
          </a:xfrm>
          <a:prstGeom prst="rect">
            <a:avLst/>
          </a:prstGeom>
        </p:spPr>
      </p:pic>
    </p:spTree>
    <p:extLst>
      <p:ext uri="{BB962C8B-B14F-4D97-AF65-F5344CB8AC3E}">
        <p14:creationId xmlns:p14="http://schemas.microsoft.com/office/powerpoint/2010/main" val="2158978744"/>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0CF0AA-8038-4656-B2BC-858DA9128118}"/>
              </a:ext>
            </a:extLst>
          </p:cNvPr>
          <p:cNvSpPr>
            <a:spLocks noGrp="1"/>
          </p:cNvSpPr>
          <p:nvPr>
            <p:ph idx="1"/>
          </p:nvPr>
        </p:nvSpPr>
        <p:spPr>
          <a:xfrm>
            <a:off x="457200" y="1646237"/>
            <a:ext cx="4267200" cy="4830763"/>
          </a:xfrm>
        </p:spPr>
        <p:txBody>
          <a:bodyPr/>
          <a:lstStyle/>
          <a:p>
            <a:pPr lvl="0">
              <a:buClr>
                <a:srgbClr val="2FB9D5"/>
              </a:buClr>
            </a:pPr>
            <a:r>
              <a:rPr lang="en-US" sz="2118" dirty="0">
                <a:solidFill>
                  <a:prstClr val="black"/>
                </a:solidFill>
              </a:rPr>
              <a:t>The FAFSA is the primary federal form used to apply for financial aid</a:t>
            </a:r>
          </a:p>
          <a:p>
            <a:pPr lvl="0">
              <a:buClr>
                <a:srgbClr val="2FB9D5"/>
              </a:buClr>
            </a:pPr>
            <a:r>
              <a:rPr lang="en-US" sz="2118" dirty="0">
                <a:solidFill>
                  <a:prstClr val="black"/>
                </a:solidFill>
              </a:rPr>
              <a:t>Must file a FAFSA each </a:t>
            </a:r>
            <a:br>
              <a:rPr lang="en-US" sz="2118" dirty="0">
                <a:solidFill>
                  <a:prstClr val="black"/>
                </a:solidFill>
              </a:rPr>
            </a:br>
            <a:r>
              <a:rPr lang="en-US" sz="2118" dirty="0">
                <a:solidFill>
                  <a:prstClr val="black"/>
                </a:solidFill>
              </a:rPr>
              <a:t>year a student attends </a:t>
            </a:r>
            <a:br>
              <a:rPr lang="en-US" sz="2118" dirty="0">
                <a:solidFill>
                  <a:prstClr val="black"/>
                </a:solidFill>
              </a:rPr>
            </a:br>
            <a:r>
              <a:rPr lang="en-US" sz="2118" dirty="0">
                <a:solidFill>
                  <a:prstClr val="black"/>
                </a:solidFill>
              </a:rPr>
              <a:t>school </a:t>
            </a:r>
          </a:p>
          <a:p>
            <a:pPr lvl="0">
              <a:buClr>
                <a:srgbClr val="2FB9D5"/>
              </a:buClr>
            </a:pPr>
            <a:r>
              <a:rPr lang="en-US" sz="2118" dirty="0">
                <a:solidFill>
                  <a:prstClr val="black"/>
                </a:solidFill>
              </a:rPr>
              <a:t>File online – Fast, Secure, </a:t>
            </a:r>
            <a:br>
              <a:rPr lang="en-US" sz="2118" dirty="0">
                <a:solidFill>
                  <a:prstClr val="black"/>
                </a:solidFill>
              </a:rPr>
            </a:br>
            <a:r>
              <a:rPr lang="en-US" sz="2118" dirty="0">
                <a:solidFill>
                  <a:prstClr val="black"/>
                </a:solidFill>
              </a:rPr>
              <a:t>SKIP LOGIC and </a:t>
            </a:r>
            <a:br>
              <a:rPr lang="en-US" sz="2118" dirty="0">
                <a:solidFill>
                  <a:prstClr val="black"/>
                </a:solidFill>
              </a:rPr>
            </a:br>
            <a:r>
              <a:rPr lang="en-US" sz="2118" dirty="0">
                <a:solidFill>
                  <a:prstClr val="black"/>
                </a:solidFill>
              </a:rPr>
              <a:t>Built-in Edits</a:t>
            </a:r>
          </a:p>
          <a:p>
            <a:pPr marL="0" indent="0">
              <a:buNone/>
            </a:pPr>
            <a:endParaRPr lang="en-US" dirty="0"/>
          </a:p>
        </p:txBody>
      </p:sp>
      <p:sp>
        <p:nvSpPr>
          <p:cNvPr id="3" name="Title 2">
            <a:extLst>
              <a:ext uri="{FF2B5EF4-FFF2-40B4-BE49-F238E27FC236}">
                <a16:creationId xmlns:a16="http://schemas.microsoft.com/office/drawing/2014/main" id="{B0EA6ACD-AA39-411D-A7EB-DE338DB33CD0}"/>
              </a:ext>
            </a:extLst>
          </p:cNvPr>
          <p:cNvSpPr>
            <a:spLocks noGrp="1"/>
          </p:cNvSpPr>
          <p:nvPr>
            <p:ph type="title"/>
          </p:nvPr>
        </p:nvSpPr>
        <p:spPr/>
        <p:txBody>
          <a:bodyPr>
            <a:normAutofit fontScale="90000"/>
          </a:bodyPr>
          <a:lstStyle/>
          <a:p>
            <a:pPr algn="ctr"/>
            <a:r>
              <a:rPr lang="en-US" dirty="0"/>
              <a:t>Free Application for Federal Student Aid - </a:t>
            </a:r>
            <a:br>
              <a:rPr lang="en-US" dirty="0"/>
            </a:br>
            <a:r>
              <a:rPr lang="en-US" dirty="0"/>
              <a:t>FAFSA</a:t>
            </a:r>
          </a:p>
        </p:txBody>
      </p:sp>
      <p:sp>
        <p:nvSpPr>
          <p:cNvPr id="4" name="Slide Number Placeholder 3">
            <a:extLst>
              <a:ext uri="{FF2B5EF4-FFF2-40B4-BE49-F238E27FC236}">
                <a16:creationId xmlns:a16="http://schemas.microsoft.com/office/drawing/2014/main" id="{368AD8E9-6ACE-4AAE-BF80-119C7EC13C6C}"/>
              </a:ext>
            </a:extLst>
          </p:cNvPr>
          <p:cNvSpPr>
            <a:spLocks noGrp="1"/>
          </p:cNvSpPr>
          <p:nvPr>
            <p:ph type="sldNum" sz="quarter" idx="12"/>
          </p:nvPr>
        </p:nvSpPr>
        <p:spPr/>
        <p:txBody>
          <a:bodyPr/>
          <a:lstStyle/>
          <a:p>
            <a:fld id="{3ECAA9F2-51A7-FA4F-B019-4D81CA3B727C}" type="slidenum">
              <a:rPr lang="en-US" smtClean="0"/>
              <a:pPr/>
              <a:t>18</a:t>
            </a:fld>
            <a:endParaRPr lang="en-US" dirty="0"/>
          </a:p>
        </p:txBody>
      </p:sp>
      <p:pic>
        <p:nvPicPr>
          <p:cNvPr id="5" name="Picture 4">
            <a:extLst>
              <a:ext uri="{FF2B5EF4-FFF2-40B4-BE49-F238E27FC236}">
                <a16:creationId xmlns:a16="http://schemas.microsoft.com/office/drawing/2014/main" id="{937B471B-4D9F-4EC6-B154-98901C81C226}"/>
              </a:ext>
            </a:extLst>
          </p:cNvPr>
          <p:cNvPicPr>
            <a:picLocks noChangeAspect="1"/>
          </p:cNvPicPr>
          <p:nvPr/>
        </p:nvPicPr>
        <p:blipFill>
          <a:blip r:embed="rId2"/>
          <a:stretch>
            <a:fillRect/>
          </a:stretch>
        </p:blipFill>
        <p:spPr>
          <a:xfrm>
            <a:off x="4457700" y="1608602"/>
            <a:ext cx="4889416" cy="4413887"/>
          </a:xfrm>
          <a:prstGeom prst="rect">
            <a:avLst/>
          </a:prstGeom>
        </p:spPr>
      </p:pic>
      <p:pic>
        <p:nvPicPr>
          <p:cNvPr id="6" name="Picture 5">
            <a:extLst>
              <a:ext uri="{FF2B5EF4-FFF2-40B4-BE49-F238E27FC236}">
                <a16:creationId xmlns:a16="http://schemas.microsoft.com/office/drawing/2014/main" id="{EAE2F911-82EE-4879-A38B-E46AFA7F0834}"/>
              </a:ext>
            </a:extLst>
          </p:cNvPr>
          <p:cNvPicPr>
            <a:picLocks noChangeAspect="1"/>
          </p:cNvPicPr>
          <p:nvPr/>
        </p:nvPicPr>
        <p:blipFill>
          <a:blip r:embed="rId3"/>
          <a:stretch>
            <a:fillRect/>
          </a:stretch>
        </p:blipFill>
        <p:spPr>
          <a:xfrm>
            <a:off x="5109661" y="2286000"/>
            <a:ext cx="3590855" cy="2115495"/>
          </a:xfrm>
          <a:prstGeom prst="rect">
            <a:avLst/>
          </a:prstGeom>
        </p:spPr>
      </p:pic>
      <p:sp>
        <p:nvSpPr>
          <p:cNvPr id="8" name="TextBox 7">
            <a:extLst>
              <a:ext uri="{FF2B5EF4-FFF2-40B4-BE49-F238E27FC236}">
                <a16:creationId xmlns:a16="http://schemas.microsoft.com/office/drawing/2014/main" id="{5CE094D2-A860-4956-BF91-EB00D517FEA8}"/>
              </a:ext>
            </a:extLst>
          </p:cNvPr>
          <p:cNvSpPr txBox="1"/>
          <p:nvPr/>
        </p:nvSpPr>
        <p:spPr>
          <a:xfrm>
            <a:off x="1219200" y="5562600"/>
            <a:ext cx="2362200" cy="461665"/>
          </a:xfrm>
          <a:prstGeom prst="rect">
            <a:avLst/>
          </a:prstGeom>
          <a:solidFill>
            <a:srgbClr val="74278F"/>
          </a:solidFill>
        </p:spPr>
        <p:txBody>
          <a:bodyPr wrap="square" rtlCol="0">
            <a:spAutoFit/>
          </a:bodyPr>
          <a:lstStyle/>
          <a:p>
            <a:r>
              <a:rPr lang="en-US" sz="2400" dirty="0">
                <a:solidFill>
                  <a:schemeClr val="bg1"/>
                </a:solidFill>
              </a:rPr>
              <a:t>Studentaid.gov</a:t>
            </a:r>
          </a:p>
        </p:txBody>
      </p:sp>
    </p:spTree>
    <p:extLst>
      <p:ext uri="{BB962C8B-B14F-4D97-AF65-F5344CB8AC3E}">
        <p14:creationId xmlns:p14="http://schemas.microsoft.com/office/powerpoint/2010/main" val="245049898"/>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991D1C-0D86-4BCF-8725-6333403596F5}"/>
              </a:ext>
            </a:extLst>
          </p:cNvPr>
          <p:cNvSpPr>
            <a:spLocks noGrp="1"/>
          </p:cNvSpPr>
          <p:nvPr>
            <p:ph idx="1"/>
          </p:nvPr>
        </p:nvSpPr>
        <p:spPr>
          <a:xfrm>
            <a:off x="457200" y="1646237"/>
            <a:ext cx="5334000" cy="4830763"/>
          </a:xfrm>
        </p:spPr>
        <p:txBody>
          <a:bodyPr>
            <a:normAutofit fontScale="92500" lnSpcReduction="10000"/>
          </a:bodyPr>
          <a:lstStyle/>
          <a:p>
            <a:r>
              <a:rPr lang="en-US" dirty="0"/>
              <a:t>Available October 1st of Student’s Senior Year – </a:t>
            </a:r>
          </a:p>
          <a:p>
            <a:pPr marL="0" indent="0">
              <a:buNone/>
            </a:pPr>
            <a:r>
              <a:rPr lang="en-US" dirty="0"/>
              <a:t>    October 1, 2022</a:t>
            </a:r>
          </a:p>
          <a:p>
            <a:r>
              <a:rPr lang="en-US" dirty="0"/>
              <a:t>List up to 10 schools</a:t>
            </a:r>
          </a:p>
          <a:p>
            <a:r>
              <a:rPr lang="en-US" dirty="0"/>
              <a:t>Don’t have to be admitted to list the school on the FAFSA</a:t>
            </a:r>
          </a:p>
          <a:p>
            <a:r>
              <a:rPr lang="en-US" dirty="0"/>
              <a:t>Can go back and add schools</a:t>
            </a:r>
          </a:p>
          <a:p>
            <a:r>
              <a:rPr lang="en-US" dirty="0"/>
              <a:t>2023-24 FAFSA will use 2021 income and tax information</a:t>
            </a:r>
          </a:p>
          <a:p>
            <a:r>
              <a:rPr lang="en-US" dirty="0"/>
              <a:t>Use the IRS Data Retrieval Tool (DRT)</a:t>
            </a:r>
          </a:p>
          <a:p>
            <a:endParaRPr lang="en-US" dirty="0"/>
          </a:p>
        </p:txBody>
      </p:sp>
      <p:sp>
        <p:nvSpPr>
          <p:cNvPr id="3" name="Title 2">
            <a:extLst>
              <a:ext uri="{FF2B5EF4-FFF2-40B4-BE49-F238E27FC236}">
                <a16:creationId xmlns:a16="http://schemas.microsoft.com/office/drawing/2014/main" id="{BB659774-3AC0-4120-9465-473542E4D273}"/>
              </a:ext>
            </a:extLst>
          </p:cNvPr>
          <p:cNvSpPr>
            <a:spLocks noGrp="1"/>
          </p:cNvSpPr>
          <p:nvPr>
            <p:ph type="title"/>
          </p:nvPr>
        </p:nvSpPr>
        <p:spPr/>
        <p:txBody>
          <a:bodyPr/>
          <a:lstStyle/>
          <a:p>
            <a:r>
              <a:rPr lang="en-US" dirty="0"/>
              <a:t>Completing the FAFSA</a:t>
            </a:r>
          </a:p>
        </p:txBody>
      </p:sp>
      <p:sp>
        <p:nvSpPr>
          <p:cNvPr id="4" name="Slide Number Placeholder 3">
            <a:extLst>
              <a:ext uri="{FF2B5EF4-FFF2-40B4-BE49-F238E27FC236}">
                <a16:creationId xmlns:a16="http://schemas.microsoft.com/office/drawing/2014/main" id="{8565B65B-7D83-4B59-9CB6-BD804DA7A881}"/>
              </a:ext>
            </a:extLst>
          </p:cNvPr>
          <p:cNvSpPr>
            <a:spLocks noGrp="1"/>
          </p:cNvSpPr>
          <p:nvPr>
            <p:ph type="sldNum" sz="quarter" idx="12"/>
          </p:nvPr>
        </p:nvSpPr>
        <p:spPr/>
        <p:txBody>
          <a:bodyPr/>
          <a:lstStyle/>
          <a:p>
            <a:fld id="{3ECAA9F2-51A7-FA4F-B019-4D81CA3B727C}" type="slidenum">
              <a:rPr lang="en-US" smtClean="0"/>
              <a:pPr/>
              <a:t>19</a:t>
            </a:fld>
            <a:endParaRPr lang="en-US" dirty="0"/>
          </a:p>
        </p:txBody>
      </p:sp>
      <p:pic>
        <p:nvPicPr>
          <p:cNvPr id="5" name="Picture 4">
            <a:extLst>
              <a:ext uri="{FF2B5EF4-FFF2-40B4-BE49-F238E27FC236}">
                <a16:creationId xmlns:a16="http://schemas.microsoft.com/office/drawing/2014/main" id="{7A6DA426-E833-4C40-AB03-1D1B5FD150B1}"/>
              </a:ext>
            </a:extLst>
          </p:cNvPr>
          <p:cNvPicPr>
            <a:picLocks noChangeAspect="1"/>
          </p:cNvPicPr>
          <p:nvPr/>
        </p:nvPicPr>
        <p:blipFill>
          <a:blip r:embed="rId2"/>
          <a:stretch>
            <a:fillRect/>
          </a:stretch>
        </p:blipFill>
        <p:spPr>
          <a:xfrm>
            <a:off x="5949432" y="2057400"/>
            <a:ext cx="3042168" cy="3846909"/>
          </a:xfrm>
          <a:prstGeom prst="rect">
            <a:avLst/>
          </a:prstGeom>
        </p:spPr>
      </p:pic>
    </p:spTree>
    <p:extLst>
      <p:ext uri="{BB962C8B-B14F-4D97-AF65-F5344CB8AC3E}">
        <p14:creationId xmlns:p14="http://schemas.microsoft.com/office/powerpoint/2010/main" val="2326384529"/>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304800" y="334017"/>
            <a:ext cx="8001000" cy="782783"/>
          </a:xfrm>
          <a:prstGeom prst="rect">
            <a:avLst/>
          </a:prstGeom>
        </p:spPr>
        <p:txBody>
          <a:bodyPr/>
          <a:lstStyle/>
          <a:p>
            <a:r>
              <a:rPr lang="en-US" dirty="0"/>
              <a:t>Your Presenter</a:t>
            </a:r>
          </a:p>
        </p:txBody>
      </p:sp>
      <p:pic>
        <p:nvPicPr>
          <p:cNvPr id="10" name="Picture 2">
            <a:extLst>
              <a:ext uri="{FF2B5EF4-FFF2-40B4-BE49-F238E27FC236}">
                <a16:creationId xmlns:a16="http://schemas.microsoft.com/office/drawing/2014/main" id="{617ADB1D-16CE-E84B-B68E-020B5D489BE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t="3818" b="3818"/>
          <a:stretch>
            <a:fillRect/>
          </a:stretch>
        </p:blipFill>
        <p:spPr bwMode="auto">
          <a:xfrm>
            <a:off x="5948930" y="1607198"/>
            <a:ext cx="2748093"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1925DC05-40B1-4874-B478-9074739692E9}"/>
              </a:ext>
            </a:extLst>
          </p:cNvPr>
          <p:cNvSpPr/>
          <p:nvPr/>
        </p:nvSpPr>
        <p:spPr>
          <a:xfrm>
            <a:off x="449154" y="3169719"/>
            <a:ext cx="7505351" cy="2081083"/>
          </a:xfrm>
          <a:prstGeom prst="rect">
            <a:avLst/>
          </a:prstGeom>
        </p:spPr>
        <p:txBody>
          <a:bodyPr wrap="square">
            <a:spAutoFit/>
          </a:bodyPr>
          <a:lstStyle/>
          <a:p>
            <a:pPr>
              <a:lnSpc>
                <a:spcPct val="90000"/>
              </a:lnSpc>
              <a:spcAft>
                <a:spcPts val="488"/>
              </a:spcAft>
            </a:pPr>
            <a:r>
              <a:rPr lang="en-US" sz="3000" b="1" dirty="0">
                <a:solidFill>
                  <a:srgbClr val="0070C0"/>
                </a:solidFill>
              </a:rPr>
              <a:t>Jonathan Warner</a:t>
            </a:r>
          </a:p>
          <a:p>
            <a:pPr>
              <a:lnSpc>
                <a:spcPct val="90000"/>
              </a:lnSpc>
              <a:spcBef>
                <a:spcPts val="225"/>
              </a:spcBef>
              <a:spcAft>
                <a:spcPts val="225"/>
              </a:spcAft>
            </a:pPr>
            <a:r>
              <a:rPr lang="en-US" sz="2400" dirty="0">
                <a:solidFill>
                  <a:prstClr val="black"/>
                </a:solidFill>
              </a:rPr>
              <a:t>Higher Education Access Partner</a:t>
            </a:r>
          </a:p>
          <a:p>
            <a:pPr>
              <a:lnSpc>
                <a:spcPct val="90000"/>
              </a:lnSpc>
              <a:spcBef>
                <a:spcPts val="225"/>
              </a:spcBef>
              <a:spcAft>
                <a:spcPts val="225"/>
              </a:spcAft>
            </a:pPr>
            <a:r>
              <a:rPr lang="en-US" sz="2400" dirty="0">
                <a:solidFill>
                  <a:prstClr val="black"/>
                </a:solidFill>
              </a:rPr>
              <a:t>PA Higher Education Assistance Agency (PHEAA)</a:t>
            </a:r>
          </a:p>
          <a:p>
            <a:pPr>
              <a:lnSpc>
                <a:spcPct val="90000"/>
              </a:lnSpc>
              <a:spcBef>
                <a:spcPts val="225"/>
              </a:spcBef>
              <a:spcAft>
                <a:spcPts val="225"/>
              </a:spcAft>
            </a:pPr>
            <a:r>
              <a:rPr lang="en-US" sz="2400" dirty="0">
                <a:solidFill>
                  <a:prstClr val="black"/>
                </a:solidFill>
              </a:rPr>
              <a:t>717-678-9695</a:t>
            </a:r>
          </a:p>
          <a:p>
            <a:pPr>
              <a:lnSpc>
                <a:spcPct val="90000"/>
              </a:lnSpc>
              <a:spcBef>
                <a:spcPts val="225"/>
              </a:spcBef>
              <a:spcAft>
                <a:spcPts val="225"/>
              </a:spcAft>
            </a:pPr>
            <a:r>
              <a:rPr lang="en-US" sz="2400" dirty="0">
                <a:solidFill>
                  <a:prstClr val="black"/>
                </a:solidFill>
              </a:rPr>
              <a:t>jonathan.warner@pheaa.org</a:t>
            </a:r>
            <a:endParaRPr lang="en-US" sz="2400" dirty="0"/>
          </a:p>
        </p:txBody>
      </p:sp>
      <p:pic>
        <p:nvPicPr>
          <p:cNvPr id="6" name="Picture 5">
            <a:extLst>
              <a:ext uri="{FF2B5EF4-FFF2-40B4-BE49-F238E27FC236}">
                <a16:creationId xmlns:a16="http://schemas.microsoft.com/office/drawing/2014/main" id="{0318D58B-FD78-45AB-81F6-D27721970D7B}"/>
              </a:ext>
            </a:extLst>
          </p:cNvPr>
          <p:cNvPicPr>
            <a:picLocks noChangeAspect="1"/>
          </p:cNvPicPr>
          <p:nvPr/>
        </p:nvPicPr>
        <p:blipFill>
          <a:blip r:embed="rId4"/>
          <a:stretch>
            <a:fillRect/>
          </a:stretch>
        </p:blipFill>
        <p:spPr>
          <a:xfrm>
            <a:off x="4572000" y="1725808"/>
            <a:ext cx="1199213" cy="1600200"/>
          </a:xfrm>
          <a:prstGeom prst="rect">
            <a:avLst/>
          </a:prstGeom>
        </p:spPr>
      </p:pic>
    </p:spTree>
    <p:extLst>
      <p:ext uri="{BB962C8B-B14F-4D97-AF65-F5344CB8AC3E}">
        <p14:creationId xmlns:p14="http://schemas.microsoft.com/office/powerpoint/2010/main" val="5882723"/>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AC2594-61AC-4694-B14A-41929E14A3B2}"/>
              </a:ext>
            </a:extLst>
          </p:cNvPr>
          <p:cNvSpPr>
            <a:spLocks noGrp="1"/>
          </p:cNvSpPr>
          <p:nvPr>
            <p:ph idx="1"/>
          </p:nvPr>
        </p:nvSpPr>
        <p:spPr/>
        <p:txBody>
          <a:bodyPr/>
          <a:lstStyle/>
          <a:p>
            <a:pPr marL="49945" indent="0">
              <a:buNone/>
            </a:pPr>
            <a:r>
              <a:rPr lang="en-US" dirty="0"/>
              <a:t>1. Student Demographics</a:t>
            </a:r>
          </a:p>
          <a:p>
            <a:pPr marL="49945" indent="0">
              <a:buNone/>
            </a:pPr>
            <a:r>
              <a:rPr lang="en-US" dirty="0"/>
              <a:t>2. School Selection</a:t>
            </a:r>
          </a:p>
          <a:p>
            <a:pPr marL="49945" indent="0">
              <a:buNone/>
            </a:pPr>
            <a:r>
              <a:rPr lang="en-US" dirty="0"/>
              <a:t>3. Dependency Status</a:t>
            </a:r>
          </a:p>
          <a:p>
            <a:pPr marL="49945" indent="0">
              <a:buNone/>
            </a:pPr>
            <a:r>
              <a:rPr lang="en-US" dirty="0"/>
              <a:t>4. Parent Demographics</a:t>
            </a:r>
          </a:p>
          <a:p>
            <a:pPr marL="49945" indent="0">
              <a:buNone/>
            </a:pPr>
            <a:r>
              <a:rPr lang="en-US" dirty="0"/>
              <a:t>5. Financial Information</a:t>
            </a:r>
          </a:p>
          <a:p>
            <a:pPr marL="49945" indent="0">
              <a:buNone/>
            </a:pPr>
            <a:r>
              <a:rPr lang="en-US" dirty="0"/>
              <a:t>6. Sign and Submit</a:t>
            </a:r>
          </a:p>
          <a:p>
            <a:pPr marL="49945" indent="0">
              <a:buNone/>
            </a:pPr>
            <a:r>
              <a:rPr lang="en-US" dirty="0"/>
              <a:t>7. Confirmation </a:t>
            </a:r>
          </a:p>
          <a:p>
            <a:endParaRPr lang="en-US" dirty="0"/>
          </a:p>
        </p:txBody>
      </p:sp>
      <p:sp>
        <p:nvSpPr>
          <p:cNvPr id="3" name="Title 2">
            <a:extLst>
              <a:ext uri="{FF2B5EF4-FFF2-40B4-BE49-F238E27FC236}">
                <a16:creationId xmlns:a16="http://schemas.microsoft.com/office/drawing/2014/main" id="{5FE3CDB0-9203-4062-AB31-B3DE192DA215}"/>
              </a:ext>
            </a:extLst>
          </p:cNvPr>
          <p:cNvSpPr>
            <a:spLocks noGrp="1"/>
          </p:cNvSpPr>
          <p:nvPr>
            <p:ph type="title"/>
          </p:nvPr>
        </p:nvSpPr>
        <p:spPr/>
        <p:txBody>
          <a:bodyPr/>
          <a:lstStyle/>
          <a:p>
            <a:r>
              <a:rPr lang="en-US" dirty="0"/>
              <a:t>FAFSA – 7 Sections</a:t>
            </a:r>
          </a:p>
        </p:txBody>
      </p:sp>
      <p:sp>
        <p:nvSpPr>
          <p:cNvPr id="4" name="Slide Number Placeholder 3">
            <a:extLst>
              <a:ext uri="{FF2B5EF4-FFF2-40B4-BE49-F238E27FC236}">
                <a16:creationId xmlns:a16="http://schemas.microsoft.com/office/drawing/2014/main" id="{162447F3-ABEE-48AF-9CC0-88316D86ACF1}"/>
              </a:ext>
            </a:extLst>
          </p:cNvPr>
          <p:cNvSpPr>
            <a:spLocks noGrp="1"/>
          </p:cNvSpPr>
          <p:nvPr>
            <p:ph type="sldNum" sz="quarter" idx="12"/>
          </p:nvPr>
        </p:nvSpPr>
        <p:spPr/>
        <p:txBody>
          <a:bodyPr/>
          <a:lstStyle/>
          <a:p>
            <a:fld id="{3ECAA9F2-51A7-FA4F-B019-4D81CA3B727C}" type="slidenum">
              <a:rPr lang="en-US" smtClean="0"/>
              <a:pPr/>
              <a:t>20</a:t>
            </a:fld>
            <a:endParaRPr lang="en-US" dirty="0"/>
          </a:p>
        </p:txBody>
      </p:sp>
      <p:pic>
        <p:nvPicPr>
          <p:cNvPr id="5" name="Picture 4">
            <a:extLst>
              <a:ext uri="{FF2B5EF4-FFF2-40B4-BE49-F238E27FC236}">
                <a16:creationId xmlns:a16="http://schemas.microsoft.com/office/drawing/2014/main" id="{DFA841C9-D7A1-49B1-94EC-08E3867FA59C}"/>
              </a:ext>
            </a:extLst>
          </p:cNvPr>
          <p:cNvPicPr>
            <a:picLocks noChangeAspect="1"/>
          </p:cNvPicPr>
          <p:nvPr/>
        </p:nvPicPr>
        <p:blipFill>
          <a:blip r:embed="rId2"/>
          <a:stretch>
            <a:fillRect/>
          </a:stretch>
        </p:blipFill>
        <p:spPr>
          <a:xfrm>
            <a:off x="4972370" y="1905000"/>
            <a:ext cx="4019229" cy="4552507"/>
          </a:xfrm>
          <a:prstGeom prst="rect">
            <a:avLst/>
          </a:prstGeom>
        </p:spPr>
      </p:pic>
      <p:pic>
        <p:nvPicPr>
          <p:cNvPr id="6" name="Picture 5">
            <a:extLst>
              <a:ext uri="{FF2B5EF4-FFF2-40B4-BE49-F238E27FC236}">
                <a16:creationId xmlns:a16="http://schemas.microsoft.com/office/drawing/2014/main" id="{6D6EA75D-5190-43DD-99F6-1BD3DE68DEBB}"/>
              </a:ext>
            </a:extLst>
          </p:cNvPr>
          <p:cNvPicPr>
            <a:picLocks noChangeAspect="1"/>
          </p:cNvPicPr>
          <p:nvPr/>
        </p:nvPicPr>
        <p:blipFill>
          <a:blip r:embed="rId3"/>
          <a:stretch>
            <a:fillRect/>
          </a:stretch>
        </p:blipFill>
        <p:spPr>
          <a:xfrm>
            <a:off x="4800600" y="2895600"/>
            <a:ext cx="664522" cy="274344"/>
          </a:xfrm>
          <a:prstGeom prst="rect">
            <a:avLst/>
          </a:prstGeom>
        </p:spPr>
      </p:pic>
    </p:spTree>
    <p:extLst>
      <p:ext uri="{BB962C8B-B14F-4D97-AF65-F5344CB8AC3E}">
        <p14:creationId xmlns:p14="http://schemas.microsoft.com/office/powerpoint/2010/main" val="2428630808"/>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0AEB37-6B95-4E80-8634-DDF93C0CA1A4}"/>
              </a:ext>
            </a:extLst>
          </p:cNvPr>
          <p:cNvSpPr>
            <a:spLocks noGrp="1"/>
          </p:cNvSpPr>
          <p:nvPr>
            <p:ph type="sldNum" sz="quarter" idx="12"/>
          </p:nvPr>
        </p:nvSpPr>
        <p:spPr/>
        <p:txBody>
          <a:bodyPr/>
          <a:lstStyle/>
          <a:p>
            <a:fld id="{3ECAA9F2-51A7-FA4F-B019-4D81CA3B727C}" type="slidenum">
              <a:rPr lang="en-US" smtClean="0"/>
              <a:pPr/>
              <a:t>21</a:t>
            </a:fld>
            <a:endParaRPr lang="en-US" dirty="0"/>
          </a:p>
        </p:txBody>
      </p:sp>
      <p:sp>
        <p:nvSpPr>
          <p:cNvPr id="5" name="Title 5">
            <a:extLst>
              <a:ext uri="{FF2B5EF4-FFF2-40B4-BE49-F238E27FC236}">
                <a16:creationId xmlns:a16="http://schemas.microsoft.com/office/drawing/2014/main" id="{A80F3522-E22B-4A9B-A3CF-B7FC58546276}"/>
              </a:ext>
            </a:extLst>
          </p:cNvPr>
          <p:cNvSpPr>
            <a:spLocks noGrp="1"/>
          </p:cNvSpPr>
          <p:nvPr>
            <p:ph type="title"/>
          </p:nvPr>
        </p:nvSpPr>
        <p:spPr>
          <a:xfrm>
            <a:off x="457200" y="163513"/>
            <a:ext cx="8001000" cy="1042987"/>
          </a:xfrm>
        </p:spPr>
        <p:txBody>
          <a:bodyPr>
            <a:normAutofit/>
          </a:bodyPr>
          <a:lstStyle/>
          <a:p>
            <a:r>
              <a:rPr lang="en-US" altLang="en-US" dirty="0"/>
              <a:t>IRS Data Retrieval Tool (DRT)</a:t>
            </a:r>
          </a:p>
        </p:txBody>
      </p:sp>
      <p:sp>
        <p:nvSpPr>
          <p:cNvPr id="6" name="Content Placeholder 2">
            <a:extLst>
              <a:ext uri="{FF2B5EF4-FFF2-40B4-BE49-F238E27FC236}">
                <a16:creationId xmlns:a16="http://schemas.microsoft.com/office/drawing/2014/main" id="{0D2EC7BA-7743-4563-8B33-422128949BE0}"/>
              </a:ext>
            </a:extLst>
          </p:cNvPr>
          <p:cNvSpPr txBox="1">
            <a:spLocks/>
          </p:cNvSpPr>
          <p:nvPr/>
        </p:nvSpPr>
        <p:spPr>
          <a:xfrm>
            <a:off x="152400" y="1664732"/>
            <a:ext cx="7162800" cy="495609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200" dirty="0"/>
              <a:t>Students and parents can transfer IRS tax return income directly into the FAFSA</a:t>
            </a:r>
          </a:p>
          <a:p>
            <a:r>
              <a:rPr lang="en-US" sz="2200" dirty="0"/>
              <a:t>The IRS DRT may not work if  the student or parent:</a:t>
            </a:r>
          </a:p>
          <a:p>
            <a:pPr lvl="1"/>
            <a:r>
              <a:rPr lang="en-US" sz="2200" dirty="0"/>
              <a:t>Is married and file a separate tax return from their spouses</a:t>
            </a:r>
          </a:p>
          <a:p>
            <a:pPr lvl="1"/>
            <a:r>
              <a:rPr lang="en-US" sz="2200" dirty="0"/>
              <a:t>Married and filed as Head of Household </a:t>
            </a:r>
          </a:p>
          <a:p>
            <a:pPr lvl="1"/>
            <a:r>
              <a:rPr lang="en-US" sz="2200" dirty="0"/>
              <a:t>FAFSA marital status doesn’t match PPY IRS tax status</a:t>
            </a:r>
          </a:p>
          <a:p>
            <a:pPr lvl="1"/>
            <a:r>
              <a:rPr lang="en-US" sz="2200" dirty="0"/>
              <a:t>Filed a Puerto Rican or foreign tax return</a:t>
            </a:r>
          </a:p>
          <a:p>
            <a:pPr lvl="1"/>
            <a:r>
              <a:rPr lang="en-US" sz="2200" dirty="0"/>
              <a:t>Was victim of identity theft, involving their federal tax return</a:t>
            </a:r>
          </a:p>
          <a:p>
            <a:pPr lvl="1"/>
            <a:r>
              <a:rPr lang="en-US" sz="2200" dirty="0"/>
              <a:t>Use an address that does not match their federal tax return</a:t>
            </a:r>
          </a:p>
        </p:txBody>
      </p:sp>
      <p:sp>
        <p:nvSpPr>
          <p:cNvPr id="7" name="Rectangle 6">
            <a:extLst>
              <a:ext uri="{FF2B5EF4-FFF2-40B4-BE49-F238E27FC236}">
                <a16:creationId xmlns:a16="http://schemas.microsoft.com/office/drawing/2014/main" id="{AD65775F-21E5-49E1-9FE6-14977B70D3A6}"/>
              </a:ext>
            </a:extLst>
          </p:cNvPr>
          <p:cNvSpPr/>
          <p:nvPr/>
        </p:nvSpPr>
        <p:spPr>
          <a:xfrm>
            <a:off x="7175500" y="1676162"/>
            <a:ext cx="1816100" cy="2154821"/>
          </a:xfrm>
          <a:prstGeom prst="rect">
            <a:avLst/>
          </a:prstGeom>
          <a:solidFill>
            <a:srgbClr val="FFE5B5"/>
          </a:solidFill>
          <a:ln>
            <a:noFill/>
          </a:ln>
          <a:effectLst>
            <a:outerShdw blurRad="190500" dist="50800" dir="5400000" algn="tl" rotWithShape="0">
              <a:prstClr val="black">
                <a:alpha val="50000"/>
              </a:prstClr>
            </a:outerShdw>
          </a:effectLst>
        </p:spPr>
        <p:style>
          <a:lnRef idx="1">
            <a:schemeClr val="accent1"/>
          </a:lnRef>
          <a:fillRef idx="3">
            <a:schemeClr val="accent1"/>
          </a:fillRef>
          <a:effectRef idx="2">
            <a:schemeClr val="accent1"/>
          </a:effectRef>
          <a:fontRef idx="minor">
            <a:schemeClr val="lt1"/>
          </a:fontRef>
        </p:style>
        <p:txBody>
          <a:bodyPr wrap="square" lIns="243840" tIns="243840" rIns="243840" bIns="182880" rtlCol="0" anchor="t" anchorCtr="0">
            <a:spAutoFit/>
          </a:bodyPr>
          <a:lstStyle/>
          <a:p>
            <a:pPr algn="ctr">
              <a:buClr>
                <a:srgbClr val="000000"/>
              </a:buClr>
              <a:buFont typeface="Arial"/>
              <a:buNone/>
            </a:pPr>
            <a:r>
              <a:rPr lang="en-US" sz="1867" kern="0" dirty="0">
                <a:solidFill>
                  <a:srgbClr val="000000"/>
                </a:solidFill>
                <a:latin typeface="Open Sans" panose="020B0606030504020204" pitchFamily="34" charset="0"/>
                <a:sym typeface="Arial"/>
              </a:rPr>
              <a:t>Tax filers flagged due to identity theft can’t use the IRS DRT.</a:t>
            </a:r>
          </a:p>
        </p:txBody>
      </p:sp>
    </p:spTree>
    <p:extLst>
      <p:ext uri="{BB962C8B-B14F-4D97-AF65-F5344CB8AC3E}">
        <p14:creationId xmlns:p14="http://schemas.microsoft.com/office/powerpoint/2010/main" val="1517434929"/>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0A6663-2C71-4D8E-9C9D-ABAE6C2BC98B}"/>
              </a:ext>
            </a:extLst>
          </p:cNvPr>
          <p:cNvSpPr>
            <a:spLocks noGrp="1"/>
          </p:cNvSpPr>
          <p:nvPr>
            <p:ph idx="1"/>
          </p:nvPr>
        </p:nvSpPr>
        <p:spPr/>
        <p:txBody>
          <a:bodyPr>
            <a:normAutofit/>
          </a:bodyPr>
          <a:lstStyle/>
          <a:p>
            <a:pPr marL="0" indent="0" algn="ctr">
              <a:buNone/>
            </a:pPr>
            <a:endParaRPr lang="en-US" sz="4400" dirty="0"/>
          </a:p>
          <a:p>
            <a:pPr marL="0" indent="0" algn="ctr">
              <a:buNone/>
            </a:pPr>
            <a:endParaRPr lang="en-US" sz="4400" dirty="0"/>
          </a:p>
          <a:p>
            <a:pPr marL="0" indent="0" algn="ctr">
              <a:buNone/>
            </a:pPr>
            <a:r>
              <a:rPr lang="en-US" sz="4400" dirty="0"/>
              <a:t>FAFSA Completion Tips</a:t>
            </a:r>
          </a:p>
        </p:txBody>
      </p:sp>
      <p:sp>
        <p:nvSpPr>
          <p:cNvPr id="3" name="Title 2">
            <a:extLst>
              <a:ext uri="{FF2B5EF4-FFF2-40B4-BE49-F238E27FC236}">
                <a16:creationId xmlns:a16="http://schemas.microsoft.com/office/drawing/2014/main" id="{965667CA-440D-4C22-A6ED-6810D221F4B8}"/>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589493B9-3AA2-4720-BA55-185F925F2636}"/>
              </a:ext>
            </a:extLst>
          </p:cNvPr>
          <p:cNvSpPr>
            <a:spLocks noGrp="1"/>
          </p:cNvSpPr>
          <p:nvPr>
            <p:ph type="sldNum" sz="quarter" idx="12"/>
          </p:nvPr>
        </p:nvSpPr>
        <p:spPr/>
        <p:txBody>
          <a:bodyPr/>
          <a:lstStyle/>
          <a:p>
            <a:fld id="{3ECAA9F2-51A7-FA4F-B019-4D81CA3B727C}" type="slidenum">
              <a:rPr lang="en-US" smtClean="0"/>
              <a:pPr/>
              <a:t>22</a:t>
            </a:fld>
            <a:endParaRPr lang="en-US" dirty="0"/>
          </a:p>
        </p:txBody>
      </p:sp>
    </p:spTree>
    <p:extLst>
      <p:ext uri="{BB962C8B-B14F-4D97-AF65-F5344CB8AC3E}">
        <p14:creationId xmlns:p14="http://schemas.microsoft.com/office/powerpoint/2010/main" val="170061882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A2A927-BFE3-2D44-96B4-F984A655F703}"/>
              </a:ext>
            </a:extLst>
          </p:cNvPr>
          <p:cNvSpPr>
            <a:spLocks noGrp="1"/>
          </p:cNvSpPr>
          <p:nvPr>
            <p:ph idx="1"/>
          </p:nvPr>
        </p:nvSpPr>
        <p:spPr>
          <a:xfrm>
            <a:off x="381000" y="1524001"/>
            <a:ext cx="5410200" cy="5334000"/>
          </a:xfrm>
          <a:prstGeom prst="rect">
            <a:avLst/>
          </a:prstGeom>
        </p:spPr>
        <p:txBody>
          <a:bodyPr>
            <a:normAutofit/>
          </a:bodyPr>
          <a:lstStyle/>
          <a:p>
            <a:pPr>
              <a:lnSpc>
                <a:spcPct val="120000"/>
              </a:lnSpc>
            </a:pPr>
            <a:r>
              <a:rPr lang="en-US" sz="2400" dirty="0"/>
              <a:t>The student and one parent providing information on the FAFSA need to create an FSA ID account at </a:t>
            </a:r>
            <a:r>
              <a:rPr lang="en-US" sz="2400" b="1" dirty="0">
                <a:solidFill>
                  <a:prstClr val="black"/>
                </a:solidFill>
              </a:rPr>
              <a:t>StudentAid.gov/fsa-id</a:t>
            </a:r>
            <a:endParaRPr lang="en-US" sz="2400" dirty="0"/>
          </a:p>
          <a:p>
            <a:r>
              <a:rPr lang="en-US" sz="2400" dirty="0"/>
              <a:t>When you create the FSA ID you are creating a username and password that serves as the legal signature</a:t>
            </a:r>
          </a:p>
          <a:p>
            <a:r>
              <a:rPr lang="en-US" sz="2400" dirty="0">
                <a:solidFill>
                  <a:prstClr val="black"/>
                </a:solidFill>
              </a:rPr>
              <a:t>Provides access to FAFSA, IRS Data Retrieval Tool and Federal Student Aid online systems</a:t>
            </a:r>
          </a:p>
        </p:txBody>
      </p:sp>
      <p:sp>
        <p:nvSpPr>
          <p:cNvPr id="2" name="Title 1">
            <a:extLst>
              <a:ext uri="{FF2B5EF4-FFF2-40B4-BE49-F238E27FC236}">
                <a16:creationId xmlns:a16="http://schemas.microsoft.com/office/drawing/2014/main" id="{1D68E30F-8EB6-9547-B721-2F904E0DFE9E}"/>
              </a:ext>
            </a:extLst>
          </p:cNvPr>
          <p:cNvSpPr>
            <a:spLocks noGrp="1"/>
          </p:cNvSpPr>
          <p:nvPr>
            <p:ph type="title"/>
          </p:nvPr>
        </p:nvSpPr>
        <p:spPr>
          <a:prstGeom prst="rect">
            <a:avLst/>
          </a:prstGeom>
        </p:spPr>
        <p:txBody>
          <a:bodyPr/>
          <a:lstStyle/>
          <a:p>
            <a:r>
              <a:rPr lang="en-US" dirty="0"/>
              <a:t>Create Your FSA ID Account</a:t>
            </a:r>
          </a:p>
        </p:txBody>
      </p:sp>
      <p:sp>
        <p:nvSpPr>
          <p:cNvPr id="4" name="Slide Number Placeholder 3">
            <a:extLst>
              <a:ext uri="{FF2B5EF4-FFF2-40B4-BE49-F238E27FC236}">
                <a16:creationId xmlns:a16="http://schemas.microsoft.com/office/drawing/2014/main" id="{B8743489-096A-7348-A148-A5D2905F8C1B}"/>
              </a:ext>
            </a:extLst>
          </p:cNvPr>
          <p:cNvSpPr>
            <a:spLocks noGrp="1"/>
          </p:cNvSpPr>
          <p:nvPr>
            <p:ph type="sldNum" sz="quarter" idx="12"/>
          </p:nvPr>
        </p:nvSpPr>
        <p:spPr/>
        <p:txBody>
          <a:bodyPr/>
          <a:lstStyle/>
          <a:p>
            <a:fld id="{3ECAA9F2-51A7-FA4F-B019-4D81CA3B727C}" type="slidenum">
              <a:rPr lang="en-US" smtClean="0"/>
              <a:pPr/>
              <a:t>23</a:t>
            </a:fld>
            <a:endParaRPr lang="en-US" dirty="0"/>
          </a:p>
        </p:txBody>
      </p:sp>
      <p:graphicFrame>
        <p:nvGraphicFramePr>
          <p:cNvPr id="5" name="Diagram 4">
            <a:extLst>
              <a:ext uri="{FF2B5EF4-FFF2-40B4-BE49-F238E27FC236}">
                <a16:creationId xmlns:a16="http://schemas.microsoft.com/office/drawing/2014/main" id="{01CD7BDD-1594-0F42-9FA3-D5F3C4AF981E}"/>
              </a:ext>
            </a:extLst>
          </p:cNvPr>
          <p:cNvGraphicFramePr/>
          <p:nvPr>
            <p:extLst>
              <p:ext uri="{D42A27DB-BD31-4B8C-83A1-F6EECF244321}">
                <p14:modId xmlns:p14="http://schemas.microsoft.com/office/powerpoint/2010/main" val="4179145936"/>
              </p:ext>
            </p:extLst>
          </p:nvPr>
        </p:nvGraphicFramePr>
        <p:xfrm>
          <a:off x="4038600" y="1752600"/>
          <a:ext cx="6324600" cy="3733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17667485"/>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0BA975-74D6-4A8D-9595-8DAD5D28A575}"/>
              </a:ext>
            </a:extLst>
          </p:cNvPr>
          <p:cNvSpPr>
            <a:spLocks noGrp="1"/>
          </p:cNvSpPr>
          <p:nvPr>
            <p:ph idx="1"/>
          </p:nvPr>
        </p:nvSpPr>
        <p:spPr>
          <a:xfrm>
            <a:off x="457200" y="1646237"/>
            <a:ext cx="6019800" cy="4830763"/>
          </a:xfrm>
        </p:spPr>
        <p:txBody>
          <a:bodyPr>
            <a:normAutofit/>
          </a:bodyPr>
          <a:lstStyle/>
          <a:p>
            <a:r>
              <a:rPr lang="en-US" dirty="0"/>
              <a:t>If you are a dependent student -  your parent will need an FSA ID to sign your FAFSA electronically</a:t>
            </a:r>
          </a:p>
          <a:p>
            <a:r>
              <a:rPr lang="en-US" dirty="0"/>
              <a:t>If the parent created an FSA ID for another child they can use the same FSA ID</a:t>
            </a:r>
          </a:p>
          <a:p>
            <a:r>
              <a:rPr lang="en-US" dirty="0"/>
              <a:t>You and your parent must have different FSA IDs – you cannot share email address or mobile phone number.</a:t>
            </a:r>
          </a:p>
          <a:p>
            <a:endParaRPr lang="en-US" dirty="0"/>
          </a:p>
        </p:txBody>
      </p:sp>
      <p:sp>
        <p:nvSpPr>
          <p:cNvPr id="3" name="Title 2">
            <a:extLst>
              <a:ext uri="{FF2B5EF4-FFF2-40B4-BE49-F238E27FC236}">
                <a16:creationId xmlns:a16="http://schemas.microsoft.com/office/drawing/2014/main" id="{9928F5B4-242B-4461-B2B7-CEE905064C50}"/>
              </a:ext>
            </a:extLst>
          </p:cNvPr>
          <p:cNvSpPr>
            <a:spLocks noGrp="1"/>
          </p:cNvSpPr>
          <p:nvPr>
            <p:ph type="title"/>
          </p:nvPr>
        </p:nvSpPr>
        <p:spPr/>
        <p:txBody>
          <a:bodyPr/>
          <a:lstStyle/>
          <a:p>
            <a:r>
              <a:rPr lang="en-US" dirty="0"/>
              <a:t>FSA ID Tips</a:t>
            </a:r>
          </a:p>
        </p:txBody>
      </p:sp>
      <p:sp>
        <p:nvSpPr>
          <p:cNvPr id="4" name="Slide Number Placeholder 3">
            <a:extLst>
              <a:ext uri="{FF2B5EF4-FFF2-40B4-BE49-F238E27FC236}">
                <a16:creationId xmlns:a16="http://schemas.microsoft.com/office/drawing/2014/main" id="{B4FD420F-C71A-4470-8BB4-7BC83CD652A0}"/>
              </a:ext>
            </a:extLst>
          </p:cNvPr>
          <p:cNvSpPr>
            <a:spLocks noGrp="1"/>
          </p:cNvSpPr>
          <p:nvPr>
            <p:ph type="sldNum" sz="quarter" idx="12"/>
          </p:nvPr>
        </p:nvSpPr>
        <p:spPr/>
        <p:txBody>
          <a:bodyPr/>
          <a:lstStyle/>
          <a:p>
            <a:fld id="{3ECAA9F2-51A7-FA4F-B019-4D81CA3B727C}" type="slidenum">
              <a:rPr lang="en-US" smtClean="0"/>
              <a:pPr/>
              <a:t>24</a:t>
            </a:fld>
            <a:endParaRPr lang="en-US" dirty="0"/>
          </a:p>
        </p:txBody>
      </p:sp>
      <p:pic>
        <p:nvPicPr>
          <p:cNvPr id="5" name="Picture 4">
            <a:extLst>
              <a:ext uri="{FF2B5EF4-FFF2-40B4-BE49-F238E27FC236}">
                <a16:creationId xmlns:a16="http://schemas.microsoft.com/office/drawing/2014/main" id="{79A0CB83-FDCA-4F1C-B785-86CD6AA05F7E}"/>
              </a:ext>
            </a:extLst>
          </p:cNvPr>
          <p:cNvPicPr>
            <a:picLocks noChangeAspect="1"/>
          </p:cNvPicPr>
          <p:nvPr/>
        </p:nvPicPr>
        <p:blipFill>
          <a:blip r:embed="rId3"/>
          <a:stretch>
            <a:fillRect/>
          </a:stretch>
        </p:blipFill>
        <p:spPr>
          <a:xfrm>
            <a:off x="6603308" y="1738840"/>
            <a:ext cx="2121592" cy="4645555"/>
          </a:xfrm>
          <a:prstGeom prst="rect">
            <a:avLst/>
          </a:prstGeom>
        </p:spPr>
      </p:pic>
    </p:spTree>
    <p:extLst>
      <p:ext uri="{BB962C8B-B14F-4D97-AF65-F5344CB8AC3E}">
        <p14:creationId xmlns:p14="http://schemas.microsoft.com/office/powerpoint/2010/main" val="1380928238"/>
      </p:ext>
    </p:extLst>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FC97FF-3CAA-42FA-83E9-FBB6CF4F4ABB}"/>
              </a:ext>
            </a:extLst>
          </p:cNvPr>
          <p:cNvSpPr>
            <a:spLocks noGrp="1"/>
          </p:cNvSpPr>
          <p:nvPr>
            <p:ph idx="1"/>
          </p:nvPr>
        </p:nvSpPr>
        <p:spPr>
          <a:xfrm>
            <a:off x="228599" y="1447800"/>
            <a:ext cx="4267201" cy="5410200"/>
          </a:xfrm>
        </p:spPr>
        <p:txBody>
          <a:bodyPr>
            <a:normAutofit fontScale="40000" lnSpcReduction="20000"/>
          </a:bodyPr>
          <a:lstStyle/>
          <a:p>
            <a:pPr marL="0" indent="0" algn="ctr">
              <a:buNone/>
            </a:pPr>
            <a:r>
              <a:rPr lang="en-US" sz="6400" b="1" dirty="0">
                <a:solidFill>
                  <a:srgbClr val="007299"/>
                </a:solidFill>
              </a:rPr>
              <a:t>YES</a:t>
            </a:r>
          </a:p>
          <a:p>
            <a:pPr>
              <a:lnSpc>
                <a:spcPct val="120000"/>
              </a:lnSpc>
              <a:buClr>
                <a:srgbClr val="2FB9D5"/>
              </a:buClr>
            </a:pPr>
            <a:r>
              <a:rPr lang="en-US" sz="4200" dirty="0">
                <a:ea typeface="Open Sans" panose="020B0606030504020204" pitchFamily="34" charset="0"/>
                <a:cs typeface="Open Sans" panose="020B0606030504020204" pitchFamily="34" charset="0"/>
              </a:rPr>
              <a:t>Married parents living together</a:t>
            </a:r>
          </a:p>
          <a:p>
            <a:pPr>
              <a:lnSpc>
                <a:spcPct val="120000"/>
              </a:lnSpc>
              <a:buClr>
                <a:srgbClr val="2FB9D5"/>
              </a:buClr>
            </a:pPr>
            <a:r>
              <a:rPr lang="en-US" sz="4200" dirty="0">
                <a:ea typeface="Open Sans" panose="020B0606030504020204" pitchFamily="34" charset="0"/>
                <a:cs typeface="Open Sans" panose="020B0606030504020204" pitchFamily="34" charset="0"/>
              </a:rPr>
              <a:t>Divorced or separated parents living in the same household</a:t>
            </a:r>
          </a:p>
          <a:p>
            <a:pPr>
              <a:lnSpc>
                <a:spcPct val="120000"/>
              </a:lnSpc>
              <a:buClr>
                <a:srgbClr val="2FB9D5"/>
              </a:buClr>
            </a:pPr>
            <a:r>
              <a:rPr lang="en-US" sz="4200" dirty="0">
                <a:ea typeface="Open Sans" panose="020B0606030504020204" pitchFamily="34" charset="0"/>
                <a:cs typeface="Open Sans" panose="020B0606030504020204" pitchFamily="34" charset="0"/>
              </a:rPr>
              <a:t>Biological parents (not married) living together</a:t>
            </a:r>
          </a:p>
          <a:p>
            <a:pPr>
              <a:lnSpc>
                <a:spcPct val="120000"/>
              </a:lnSpc>
              <a:buClr>
                <a:srgbClr val="2FB9D5"/>
              </a:buClr>
            </a:pPr>
            <a:r>
              <a:rPr lang="en-US" sz="4200" dirty="0">
                <a:ea typeface="Open Sans" panose="020B0606030504020204" pitchFamily="34" charset="0"/>
                <a:cs typeface="Open Sans" panose="020B0606030504020204" pitchFamily="34" charset="0"/>
              </a:rPr>
              <a:t>Divorced or separated parents </a:t>
            </a:r>
          </a:p>
          <a:p>
            <a:pPr lvl="1">
              <a:lnSpc>
                <a:spcPct val="120000"/>
              </a:lnSpc>
              <a:buClr>
                <a:srgbClr val="2FB9D5"/>
              </a:buClr>
              <a:buFont typeface="Wingdings" pitchFamily="2" charset="2"/>
              <a:buChar char="Ø"/>
            </a:pPr>
            <a:r>
              <a:rPr lang="en-US" sz="4200" dirty="0">
                <a:ea typeface="Open Sans" panose="020B0606030504020204" pitchFamily="34" charset="0"/>
                <a:cs typeface="Open Sans" panose="020B0606030504020204" pitchFamily="34" charset="0"/>
              </a:rPr>
              <a:t>The parent the student lived with the most over the past 12 months. If equal, then the parent who provided more than 50% of student’s financial support</a:t>
            </a:r>
          </a:p>
          <a:p>
            <a:pPr>
              <a:lnSpc>
                <a:spcPct val="120000"/>
              </a:lnSpc>
              <a:buClr>
                <a:srgbClr val="2FB9D5"/>
              </a:buClr>
            </a:pPr>
            <a:r>
              <a:rPr lang="en-US" sz="4200" dirty="0">
                <a:ea typeface="Open Sans" panose="020B0606030504020204" pitchFamily="34" charset="0"/>
                <a:cs typeface="Open Sans" panose="020B0606030504020204" pitchFamily="34" charset="0"/>
              </a:rPr>
              <a:t>Stepparents – If part of student’s household</a:t>
            </a:r>
          </a:p>
          <a:p>
            <a:pPr>
              <a:lnSpc>
                <a:spcPct val="120000"/>
              </a:lnSpc>
              <a:buClr>
                <a:srgbClr val="2FB9D5"/>
              </a:buClr>
            </a:pPr>
            <a:r>
              <a:rPr lang="en-US" sz="4200" dirty="0">
                <a:ea typeface="Open Sans" panose="020B0606030504020204" pitchFamily="34" charset="0"/>
                <a:cs typeface="Open Sans" panose="020B0606030504020204" pitchFamily="34" charset="0"/>
              </a:rPr>
              <a:t>Adoptive parents</a:t>
            </a:r>
          </a:p>
          <a:p>
            <a:endParaRPr lang="en-US" dirty="0"/>
          </a:p>
        </p:txBody>
      </p:sp>
      <p:sp>
        <p:nvSpPr>
          <p:cNvPr id="3" name="Title 2">
            <a:extLst>
              <a:ext uri="{FF2B5EF4-FFF2-40B4-BE49-F238E27FC236}">
                <a16:creationId xmlns:a16="http://schemas.microsoft.com/office/drawing/2014/main" id="{905466BA-7EAE-402D-9F7D-B05F0D60483F}"/>
              </a:ext>
            </a:extLst>
          </p:cNvPr>
          <p:cNvSpPr>
            <a:spLocks noGrp="1"/>
          </p:cNvSpPr>
          <p:nvPr>
            <p:ph type="title"/>
          </p:nvPr>
        </p:nvSpPr>
        <p:spPr/>
        <p:txBody>
          <a:bodyPr>
            <a:normAutofit fontScale="90000"/>
          </a:bodyPr>
          <a:lstStyle/>
          <a:p>
            <a:r>
              <a:rPr lang="en-US" dirty="0"/>
              <a:t>Whose Information Goes on the FAFSA?</a:t>
            </a:r>
          </a:p>
        </p:txBody>
      </p:sp>
      <p:sp>
        <p:nvSpPr>
          <p:cNvPr id="4" name="Slide Number Placeholder 3">
            <a:extLst>
              <a:ext uri="{FF2B5EF4-FFF2-40B4-BE49-F238E27FC236}">
                <a16:creationId xmlns:a16="http://schemas.microsoft.com/office/drawing/2014/main" id="{8DF43655-78C6-45BA-9C25-4E53A6F4397D}"/>
              </a:ext>
            </a:extLst>
          </p:cNvPr>
          <p:cNvSpPr>
            <a:spLocks noGrp="1"/>
          </p:cNvSpPr>
          <p:nvPr>
            <p:ph type="sldNum" sz="quarter" idx="12"/>
          </p:nvPr>
        </p:nvSpPr>
        <p:spPr/>
        <p:txBody>
          <a:bodyPr/>
          <a:lstStyle/>
          <a:p>
            <a:fld id="{3ECAA9F2-51A7-FA4F-B019-4D81CA3B727C}" type="slidenum">
              <a:rPr lang="en-US" smtClean="0"/>
              <a:pPr/>
              <a:t>25</a:t>
            </a:fld>
            <a:endParaRPr lang="en-US" dirty="0"/>
          </a:p>
        </p:txBody>
      </p:sp>
      <p:sp>
        <p:nvSpPr>
          <p:cNvPr id="5" name="TextBox 4">
            <a:extLst>
              <a:ext uri="{FF2B5EF4-FFF2-40B4-BE49-F238E27FC236}">
                <a16:creationId xmlns:a16="http://schemas.microsoft.com/office/drawing/2014/main" id="{21C4D3CF-2FD6-4F14-A877-FB99F874F7EB}"/>
              </a:ext>
            </a:extLst>
          </p:cNvPr>
          <p:cNvSpPr txBox="1"/>
          <p:nvPr/>
        </p:nvSpPr>
        <p:spPr>
          <a:xfrm>
            <a:off x="5169613" y="1306682"/>
            <a:ext cx="3657600" cy="2421176"/>
          </a:xfrm>
          <a:prstGeom prst="rect">
            <a:avLst/>
          </a:prstGeom>
          <a:noFill/>
        </p:spPr>
        <p:txBody>
          <a:bodyPr wrap="square" rtlCol="0">
            <a:spAutoFit/>
          </a:bodyPr>
          <a:lstStyle/>
          <a:p>
            <a:pPr lvl="0" algn="ctr" defTabSz="665199">
              <a:spcBef>
                <a:spcPts val="728"/>
              </a:spcBef>
              <a:buClr>
                <a:srgbClr val="02A3E3"/>
              </a:buClr>
            </a:pPr>
            <a:r>
              <a:rPr lang="en-US" sz="2800" b="1" dirty="0">
                <a:solidFill>
                  <a:srgbClr val="017DAC">
                    <a:lumMod val="75000"/>
                  </a:srgbClr>
                </a:solidFill>
                <a:latin typeface="Open Sans" panose="020B0604020202020204"/>
              </a:rPr>
              <a:t>NO</a:t>
            </a:r>
          </a:p>
          <a:p>
            <a:pPr marL="166299" lvl="0" indent="-166299" defTabSz="665199">
              <a:spcBef>
                <a:spcPts val="728"/>
              </a:spcBef>
              <a:buClr>
                <a:srgbClr val="2FB9D5"/>
              </a:buClr>
              <a:buFont typeface="Arial" panose="020B0604020202020204" pitchFamily="34" charset="0"/>
              <a:buChar char="•"/>
            </a:pPr>
            <a:r>
              <a:rPr lang="en-US" sz="2000" dirty="0">
                <a:solidFill>
                  <a:prstClr val="black"/>
                </a:solidFill>
              </a:rPr>
              <a:t>Foster Parents</a:t>
            </a:r>
          </a:p>
          <a:p>
            <a:pPr marL="166299" lvl="0" indent="-166299" defTabSz="665199">
              <a:spcBef>
                <a:spcPts val="728"/>
              </a:spcBef>
              <a:buClr>
                <a:srgbClr val="2FB9D5"/>
              </a:buClr>
              <a:buFont typeface="Arial" panose="020B0604020202020204" pitchFamily="34" charset="0"/>
              <a:buChar char="•"/>
            </a:pPr>
            <a:r>
              <a:rPr lang="en-US" sz="2000" dirty="0">
                <a:solidFill>
                  <a:prstClr val="black"/>
                </a:solidFill>
              </a:rPr>
              <a:t>Legal Guardians</a:t>
            </a:r>
          </a:p>
          <a:p>
            <a:pPr marL="166299" lvl="0" indent="-166299" defTabSz="665199">
              <a:spcBef>
                <a:spcPts val="728"/>
              </a:spcBef>
              <a:buClr>
                <a:srgbClr val="2FB9D5"/>
              </a:buClr>
              <a:buFont typeface="Arial" panose="020B0604020202020204" pitchFamily="34" charset="0"/>
              <a:buChar char="•"/>
            </a:pPr>
            <a:r>
              <a:rPr lang="en-US" sz="2000" dirty="0">
                <a:solidFill>
                  <a:prstClr val="black"/>
                </a:solidFill>
              </a:rPr>
              <a:t>Grandparents</a:t>
            </a:r>
          </a:p>
          <a:p>
            <a:pPr marL="166299" lvl="0" indent="-166299" defTabSz="665199">
              <a:spcBef>
                <a:spcPts val="728"/>
              </a:spcBef>
              <a:buClr>
                <a:srgbClr val="2FB9D5"/>
              </a:buClr>
              <a:buFont typeface="Arial" panose="020B0604020202020204" pitchFamily="34" charset="0"/>
              <a:buChar char="•"/>
            </a:pPr>
            <a:r>
              <a:rPr lang="en-US" sz="2000" dirty="0">
                <a:solidFill>
                  <a:prstClr val="black"/>
                </a:solidFill>
              </a:rPr>
              <a:t>Anyone else the student lives with</a:t>
            </a:r>
          </a:p>
        </p:txBody>
      </p:sp>
      <p:cxnSp>
        <p:nvCxnSpPr>
          <p:cNvPr id="7" name="Straight Connector 6">
            <a:extLst>
              <a:ext uri="{FF2B5EF4-FFF2-40B4-BE49-F238E27FC236}">
                <a16:creationId xmlns:a16="http://schemas.microsoft.com/office/drawing/2014/main" id="{A52992B6-4164-4329-B8D3-CC5198F22D3C}"/>
              </a:ext>
            </a:extLst>
          </p:cNvPr>
          <p:cNvCxnSpPr/>
          <p:nvPr/>
        </p:nvCxnSpPr>
        <p:spPr>
          <a:xfrm>
            <a:off x="4648200" y="1646237"/>
            <a:ext cx="76200" cy="4830763"/>
          </a:xfrm>
          <a:prstGeom prst="line">
            <a:avLst/>
          </a:prstGeom>
          <a:ln w="57150">
            <a:solidFill>
              <a:srgbClr val="0072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9254036"/>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F542CA0D-FE88-6F4A-8F2E-907BDACF6786}"/>
              </a:ext>
            </a:extLst>
          </p:cNvPr>
          <p:cNvSpPr/>
          <p:nvPr/>
        </p:nvSpPr>
        <p:spPr>
          <a:xfrm>
            <a:off x="7010400" y="685800"/>
            <a:ext cx="1676400" cy="1676400"/>
          </a:xfrm>
          <a:prstGeom prst="ellipse">
            <a:avLst/>
          </a:prstGeom>
          <a:solidFill>
            <a:srgbClr val="7427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4437E"/>
              </a:solidFill>
            </a:endParaRPr>
          </a:p>
        </p:txBody>
      </p:sp>
      <p:sp>
        <p:nvSpPr>
          <p:cNvPr id="4" name="Content Placeholder 2"/>
          <p:cNvSpPr>
            <a:spLocks noGrp="1"/>
          </p:cNvSpPr>
          <p:nvPr>
            <p:ph idx="1"/>
          </p:nvPr>
        </p:nvSpPr>
        <p:spPr>
          <a:prstGeom prst="rect">
            <a:avLst/>
          </a:prstGeom>
        </p:spPr>
        <p:txBody>
          <a:bodyPr>
            <a:normAutofit fontScale="92500" lnSpcReduction="10000"/>
          </a:bodyPr>
          <a:lstStyle/>
          <a:p>
            <a:r>
              <a:rPr lang="en-US" dirty="0"/>
              <a:t>Was the student born prior to </a:t>
            </a:r>
          </a:p>
          <a:p>
            <a:pPr lvl="1"/>
            <a:r>
              <a:rPr lang="en-US" dirty="0"/>
              <a:t>January 1, 2000 </a:t>
            </a:r>
          </a:p>
          <a:p>
            <a:r>
              <a:rPr lang="en-US" dirty="0"/>
              <a:t>Married</a:t>
            </a:r>
          </a:p>
          <a:p>
            <a:r>
              <a:rPr lang="en-US" dirty="0"/>
              <a:t>Veteran (includes active-duty personnel)</a:t>
            </a:r>
          </a:p>
          <a:p>
            <a:r>
              <a:rPr lang="en-US" dirty="0"/>
              <a:t>Working on graduate level degree</a:t>
            </a:r>
          </a:p>
          <a:p>
            <a:r>
              <a:rPr lang="en-US" dirty="0"/>
              <a:t>Emancipated minor in legal guardianship</a:t>
            </a:r>
          </a:p>
          <a:p>
            <a:r>
              <a:rPr lang="en-US" dirty="0"/>
              <a:t>Orphan, in foster care or ward of the court at </a:t>
            </a:r>
            <a:br>
              <a:rPr lang="en-US" dirty="0"/>
            </a:br>
            <a:r>
              <a:rPr lang="en-US" dirty="0"/>
              <a:t>anytime when student was age 13 or older</a:t>
            </a:r>
          </a:p>
          <a:p>
            <a:r>
              <a:rPr lang="en-US" dirty="0"/>
              <a:t>Have legal dependents other than spouse</a:t>
            </a:r>
          </a:p>
          <a:p>
            <a:r>
              <a:rPr lang="en-US" dirty="0"/>
              <a:t>Student deemed homeless by proper authority</a:t>
            </a:r>
          </a:p>
          <a:p>
            <a:endParaRPr lang="en-US" dirty="0"/>
          </a:p>
        </p:txBody>
      </p:sp>
      <p:sp>
        <p:nvSpPr>
          <p:cNvPr id="3" name="Title 1"/>
          <p:cNvSpPr>
            <a:spLocks noGrp="1"/>
          </p:cNvSpPr>
          <p:nvPr>
            <p:ph type="title"/>
          </p:nvPr>
        </p:nvSpPr>
        <p:spPr>
          <a:prstGeom prst="rect">
            <a:avLst/>
          </a:prstGeom>
        </p:spPr>
        <p:txBody>
          <a:bodyPr>
            <a:normAutofit fontScale="90000"/>
          </a:bodyPr>
          <a:lstStyle/>
          <a:p>
            <a:r>
              <a:rPr lang="en-US" sz="3500" dirty="0"/>
              <a:t>When Is A Student Considered “Independent”?</a:t>
            </a:r>
          </a:p>
        </p:txBody>
      </p:sp>
      <p:sp>
        <p:nvSpPr>
          <p:cNvPr id="2" name="Slide Number Placeholder 1">
            <a:extLst>
              <a:ext uri="{FF2B5EF4-FFF2-40B4-BE49-F238E27FC236}">
                <a16:creationId xmlns:a16="http://schemas.microsoft.com/office/drawing/2014/main" id="{F9317889-8447-B84F-8953-D2EC518275BC}"/>
              </a:ext>
            </a:extLst>
          </p:cNvPr>
          <p:cNvSpPr>
            <a:spLocks noGrp="1"/>
          </p:cNvSpPr>
          <p:nvPr>
            <p:ph type="sldNum" sz="quarter" idx="12"/>
          </p:nvPr>
        </p:nvSpPr>
        <p:spPr/>
        <p:txBody>
          <a:bodyPr/>
          <a:lstStyle/>
          <a:p>
            <a:fld id="{3ECAA9F2-51A7-FA4F-B019-4D81CA3B727C}" type="slidenum">
              <a:rPr lang="en-US" smtClean="0"/>
              <a:pPr/>
              <a:t>26</a:t>
            </a:fld>
            <a:endParaRPr lang="en-US" dirty="0"/>
          </a:p>
        </p:txBody>
      </p:sp>
      <p:pic>
        <p:nvPicPr>
          <p:cNvPr id="11" name="Picture 10" descr="Orion_social.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01958" y="1048512"/>
            <a:ext cx="1156242" cy="1085088"/>
          </a:xfrm>
          <a:prstGeom prst="rect">
            <a:avLst/>
          </a:prstGeom>
        </p:spPr>
      </p:pic>
    </p:spTree>
    <p:extLst>
      <p:ext uri="{BB962C8B-B14F-4D97-AF65-F5344CB8AC3E}">
        <p14:creationId xmlns:p14="http://schemas.microsoft.com/office/powerpoint/2010/main" val="137212409"/>
      </p:ext>
    </p:extLst>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91486"/>
            <a:ext cx="7924800" cy="4830763"/>
          </a:xfrm>
          <a:prstGeom prst="rect">
            <a:avLst/>
          </a:prstGeom>
        </p:spPr>
        <p:txBody>
          <a:bodyPr>
            <a:normAutofit/>
          </a:bodyPr>
          <a:lstStyle/>
          <a:p>
            <a:pPr marL="0" indent="0">
              <a:buNone/>
            </a:pPr>
            <a:r>
              <a:rPr lang="en-US" b="1" dirty="0">
                <a:solidFill>
                  <a:srgbClr val="74278F"/>
                </a:solidFill>
              </a:rPr>
              <a:t>Information Needed for FAFSA</a:t>
            </a:r>
          </a:p>
        </p:txBody>
      </p:sp>
      <p:sp>
        <p:nvSpPr>
          <p:cNvPr id="2" name="Title 1"/>
          <p:cNvSpPr>
            <a:spLocks noGrp="1"/>
          </p:cNvSpPr>
          <p:nvPr>
            <p:ph type="title"/>
          </p:nvPr>
        </p:nvSpPr>
        <p:spPr>
          <a:prstGeom prst="rect">
            <a:avLst/>
          </a:prstGeom>
        </p:spPr>
        <p:txBody>
          <a:bodyPr/>
          <a:lstStyle/>
          <a:p>
            <a:r>
              <a:rPr lang="en-US" dirty="0"/>
              <a:t>2023-2024 FAFSA Prep</a:t>
            </a:r>
          </a:p>
        </p:txBody>
      </p:sp>
      <p:sp>
        <p:nvSpPr>
          <p:cNvPr id="4" name="Slide Number Placeholder 3">
            <a:extLst>
              <a:ext uri="{FF2B5EF4-FFF2-40B4-BE49-F238E27FC236}">
                <a16:creationId xmlns:a16="http://schemas.microsoft.com/office/drawing/2014/main" id="{3FD3425A-B29E-B546-8A02-55B90DEA2580}"/>
              </a:ext>
            </a:extLst>
          </p:cNvPr>
          <p:cNvSpPr>
            <a:spLocks noGrp="1"/>
          </p:cNvSpPr>
          <p:nvPr>
            <p:ph type="sldNum" sz="quarter" idx="12"/>
          </p:nvPr>
        </p:nvSpPr>
        <p:spPr/>
        <p:txBody>
          <a:bodyPr/>
          <a:lstStyle/>
          <a:p>
            <a:fld id="{3ECAA9F2-51A7-FA4F-B019-4D81CA3B727C}" type="slidenum">
              <a:rPr lang="en-US" smtClean="0"/>
              <a:pPr/>
              <a:t>27</a:t>
            </a:fld>
            <a:endParaRPr lang="en-US" dirty="0"/>
          </a:p>
        </p:txBody>
      </p:sp>
      <p:graphicFrame>
        <p:nvGraphicFramePr>
          <p:cNvPr id="12" name="Diagram 11"/>
          <p:cNvGraphicFramePr/>
          <p:nvPr>
            <p:extLst>
              <p:ext uri="{D42A27DB-BD31-4B8C-83A1-F6EECF244321}">
                <p14:modId xmlns:p14="http://schemas.microsoft.com/office/powerpoint/2010/main" val="3173446462"/>
              </p:ext>
            </p:extLst>
          </p:nvPr>
        </p:nvGraphicFramePr>
        <p:xfrm>
          <a:off x="304800" y="2438400"/>
          <a:ext cx="86106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AutoShape 2" descr="Goodbye, Federal Student Aid PIN. Hello, FSA ID! - ED.gov Blo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1" name="Picture 10">
            <a:extLst>
              <a:ext uri="{FF2B5EF4-FFF2-40B4-BE49-F238E27FC236}">
                <a16:creationId xmlns:a16="http://schemas.microsoft.com/office/drawing/2014/main" id="{10884680-F955-FE4B-AD5D-9A51EC41DA54}"/>
              </a:ext>
            </a:extLst>
          </p:cNvPr>
          <p:cNvPicPr>
            <a:picLocks noChangeAspect="1"/>
          </p:cNvPicPr>
          <p:nvPr/>
        </p:nvPicPr>
        <p:blipFill>
          <a:blip r:embed="rId8"/>
          <a:stretch>
            <a:fillRect/>
          </a:stretch>
        </p:blipFill>
        <p:spPr>
          <a:xfrm>
            <a:off x="755958" y="2567642"/>
            <a:ext cx="1612284" cy="1056942"/>
          </a:xfrm>
          <a:prstGeom prst="rect">
            <a:avLst/>
          </a:prstGeom>
        </p:spPr>
      </p:pic>
      <p:pic>
        <p:nvPicPr>
          <p:cNvPr id="13" name="Picture 12">
            <a:extLst>
              <a:ext uri="{FF2B5EF4-FFF2-40B4-BE49-F238E27FC236}">
                <a16:creationId xmlns:a16="http://schemas.microsoft.com/office/drawing/2014/main" id="{BC41A625-EC76-804E-A822-AB8EA16F2C22}"/>
              </a:ext>
            </a:extLst>
          </p:cNvPr>
          <p:cNvPicPr>
            <a:picLocks noChangeAspect="1"/>
          </p:cNvPicPr>
          <p:nvPr/>
        </p:nvPicPr>
        <p:blipFill>
          <a:blip r:embed="rId9"/>
          <a:stretch>
            <a:fillRect/>
          </a:stretch>
        </p:blipFill>
        <p:spPr>
          <a:xfrm>
            <a:off x="6923631" y="2521522"/>
            <a:ext cx="1558542" cy="1056942"/>
          </a:xfrm>
          <a:prstGeom prst="rect">
            <a:avLst/>
          </a:prstGeom>
        </p:spPr>
      </p:pic>
      <p:pic>
        <p:nvPicPr>
          <p:cNvPr id="8" name="Picture 7">
            <a:extLst>
              <a:ext uri="{FF2B5EF4-FFF2-40B4-BE49-F238E27FC236}">
                <a16:creationId xmlns:a16="http://schemas.microsoft.com/office/drawing/2014/main" id="{812762AE-625A-6740-AC9D-F2DD73A89A56}"/>
              </a:ext>
            </a:extLst>
          </p:cNvPr>
          <p:cNvPicPr>
            <a:picLocks noChangeAspect="1"/>
          </p:cNvPicPr>
          <p:nvPr/>
        </p:nvPicPr>
        <p:blipFill>
          <a:blip r:embed="rId10"/>
          <a:stretch>
            <a:fillRect/>
          </a:stretch>
        </p:blipFill>
        <p:spPr>
          <a:xfrm>
            <a:off x="1081782" y="4480488"/>
            <a:ext cx="1064187" cy="1029858"/>
          </a:xfrm>
          <a:prstGeom prst="rect">
            <a:avLst/>
          </a:prstGeom>
        </p:spPr>
      </p:pic>
      <p:pic>
        <p:nvPicPr>
          <p:cNvPr id="15" name="Picture 14">
            <a:extLst>
              <a:ext uri="{FF2B5EF4-FFF2-40B4-BE49-F238E27FC236}">
                <a16:creationId xmlns:a16="http://schemas.microsoft.com/office/drawing/2014/main" id="{16E3B4B2-0C1E-2445-BA39-EBDEAC930E67}"/>
              </a:ext>
            </a:extLst>
          </p:cNvPr>
          <p:cNvPicPr>
            <a:picLocks noChangeAspect="1"/>
          </p:cNvPicPr>
          <p:nvPr/>
        </p:nvPicPr>
        <p:blipFill>
          <a:blip r:embed="rId11"/>
          <a:stretch>
            <a:fillRect/>
          </a:stretch>
        </p:blipFill>
        <p:spPr>
          <a:xfrm>
            <a:off x="3029885" y="4755596"/>
            <a:ext cx="1345199" cy="1056942"/>
          </a:xfrm>
          <a:prstGeom prst="rect">
            <a:avLst/>
          </a:prstGeom>
        </p:spPr>
      </p:pic>
      <p:pic>
        <p:nvPicPr>
          <p:cNvPr id="16" name="Picture 15">
            <a:extLst>
              <a:ext uri="{FF2B5EF4-FFF2-40B4-BE49-F238E27FC236}">
                <a16:creationId xmlns:a16="http://schemas.microsoft.com/office/drawing/2014/main" id="{1328DDDE-93E2-9840-A58E-5102321AECB8}"/>
              </a:ext>
            </a:extLst>
          </p:cNvPr>
          <p:cNvPicPr>
            <a:picLocks noChangeAspect="1"/>
          </p:cNvPicPr>
          <p:nvPr/>
        </p:nvPicPr>
        <p:blipFill>
          <a:blip r:embed="rId12"/>
          <a:stretch>
            <a:fillRect/>
          </a:stretch>
        </p:blipFill>
        <p:spPr>
          <a:xfrm>
            <a:off x="4723187" y="2657526"/>
            <a:ext cx="1389391" cy="941201"/>
          </a:xfrm>
          <a:prstGeom prst="rect">
            <a:avLst/>
          </a:prstGeom>
        </p:spPr>
      </p:pic>
      <p:pic>
        <p:nvPicPr>
          <p:cNvPr id="17" name="Picture 16">
            <a:extLst>
              <a:ext uri="{FF2B5EF4-FFF2-40B4-BE49-F238E27FC236}">
                <a16:creationId xmlns:a16="http://schemas.microsoft.com/office/drawing/2014/main" id="{F2872B0E-74CD-4F47-88FC-174293BB9D6D}"/>
              </a:ext>
            </a:extLst>
          </p:cNvPr>
          <p:cNvPicPr>
            <a:picLocks noChangeAspect="1"/>
          </p:cNvPicPr>
          <p:nvPr/>
        </p:nvPicPr>
        <p:blipFill>
          <a:blip r:embed="rId13"/>
          <a:stretch>
            <a:fillRect/>
          </a:stretch>
        </p:blipFill>
        <p:spPr>
          <a:xfrm>
            <a:off x="2895543" y="2604558"/>
            <a:ext cx="1412344" cy="1020026"/>
          </a:xfrm>
          <a:prstGeom prst="rect">
            <a:avLst/>
          </a:prstGeom>
        </p:spPr>
      </p:pic>
      <p:pic>
        <p:nvPicPr>
          <p:cNvPr id="6" name="Picture 5">
            <a:extLst>
              <a:ext uri="{FF2B5EF4-FFF2-40B4-BE49-F238E27FC236}">
                <a16:creationId xmlns:a16="http://schemas.microsoft.com/office/drawing/2014/main" id="{A21799FD-38FD-4029-B9BF-3A88CAF9CD9B}"/>
              </a:ext>
            </a:extLst>
          </p:cNvPr>
          <p:cNvPicPr>
            <a:picLocks noChangeAspect="1"/>
          </p:cNvPicPr>
          <p:nvPr/>
        </p:nvPicPr>
        <p:blipFill>
          <a:blip r:embed="rId14"/>
          <a:stretch>
            <a:fillRect/>
          </a:stretch>
        </p:blipFill>
        <p:spPr>
          <a:xfrm>
            <a:off x="5184676" y="4751742"/>
            <a:ext cx="1347333" cy="1060796"/>
          </a:xfrm>
          <a:prstGeom prst="rect">
            <a:avLst/>
          </a:prstGeom>
        </p:spPr>
      </p:pic>
      <p:sp>
        <p:nvSpPr>
          <p:cNvPr id="7" name="TextBox 6">
            <a:extLst>
              <a:ext uri="{FF2B5EF4-FFF2-40B4-BE49-F238E27FC236}">
                <a16:creationId xmlns:a16="http://schemas.microsoft.com/office/drawing/2014/main" id="{69AA81A8-1797-4DBC-B2CC-5BB62836A3D1}"/>
              </a:ext>
            </a:extLst>
          </p:cNvPr>
          <p:cNvSpPr txBox="1"/>
          <p:nvPr/>
        </p:nvSpPr>
        <p:spPr>
          <a:xfrm>
            <a:off x="5184676" y="5874008"/>
            <a:ext cx="1978124" cy="276999"/>
          </a:xfrm>
          <a:prstGeom prst="rect">
            <a:avLst/>
          </a:prstGeom>
          <a:noFill/>
        </p:spPr>
        <p:txBody>
          <a:bodyPr wrap="square" rtlCol="0">
            <a:spAutoFit/>
          </a:bodyPr>
          <a:lstStyle/>
          <a:p>
            <a:r>
              <a:rPr lang="en-US" sz="1200" b="1" dirty="0">
                <a:solidFill>
                  <a:srgbClr val="74278F"/>
                </a:solidFill>
              </a:rPr>
              <a:t>Student Current Assets</a:t>
            </a:r>
          </a:p>
        </p:txBody>
      </p:sp>
    </p:spTree>
    <p:extLst>
      <p:ext uri="{BB962C8B-B14F-4D97-AF65-F5344CB8AC3E}">
        <p14:creationId xmlns:p14="http://schemas.microsoft.com/office/powerpoint/2010/main" val="807473548"/>
      </p:ext>
    </p:extLst>
  </p:cSld>
  <p:clrMapOvr>
    <a:masterClrMapping/>
  </p:clrMapOvr>
  <p:transition spd="slow">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679D69-5687-4032-924B-60CEAF9029FB}"/>
              </a:ext>
            </a:extLst>
          </p:cNvPr>
          <p:cNvSpPr>
            <a:spLocks noGrp="1"/>
          </p:cNvSpPr>
          <p:nvPr>
            <p:ph idx="1"/>
          </p:nvPr>
        </p:nvSpPr>
        <p:spPr>
          <a:xfrm>
            <a:off x="457200" y="1646237"/>
            <a:ext cx="8534400" cy="5211763"/>
          </a:xfrm>
        </p:spPr>
        <p:txBody>
          <a:bodyPr>
            <a:normAutofit fontScale="92500" lnSpcReduction="20000"/>
          </a:bodyPr>
          <a:lstStyle/>
          <a:p>
            <a:pPr marL="457200" lvl="1" indent="0">
              <a:buClr>
                <a:schemeClr val="accent2"/>
              </a:buClr>
              <a:buNone/>
            </a:pPr>
            <a:r>
              <a:rPr lang="en-US" altLang="en-US" b="1" dirty="0"/>
              <a:t>Current value at time of filing the FAFSA:</a:t>
            </a:r>
          </a:p>
          <a:p>
            <a:pPr marL="457200" lvl="1" indent="0">
              <a:buClr>
                <a:schemeClr val="accent2"/>
              </a:buClr>
              <a:buNone/>
            </a:pPr>
            <a:r>
              <a:rPr lang="en-US" altLang="en-US" sz="2000" dirty="0"/>
              <a:t>Cash		Stocks		Certificates of Deposit</a:t>
            </a:r>
          </a:p>
          <a:p>
            <a:pPr marL="457200" lvl="1" indent="0">
              <a:buClr>
                <a:schemeClr val="accent2"/>
              </a:buClr>
              <a:buNone/>
            </a:pPr>
            <a:r>
              <a:rPr lang="en-US" altLang="en-US" sz="2000" dirty="0"/>
              <a:t>Checking		Bonds		Net Value of Real Estate</a:t>
            </a:r>
          </a:p>
          <a:p>
            <a:pPr marL="457200" lvl="1" indent="0">
              <a:buClr>
                <a:schemeClr val="accent2"/>
              </a:buClr>
              <a:buNone/>
            </a:pPr>
            <a:r>
              <a:rPr lang="en-US" altLang="en-US" sz="2000" dirty="0"/>
              <a:t>Savings		Investments</a:t>
            </a:r>
          </a:p>
          <a:p>
            <a:pPr marL="457200" lvl="1" indent="0">
              <a:buClr>
                <a:schemeClr val="accent2"/>
              </a:buClr>
              <a:buNone/>
            </a:pPr>
            <a:r>
              <a:rPr lang="en-US" altLang="en-US" sz="2000" dirty="0"/>
              <a:t>Mutual Funds             529 Plans – for all children	</a:t>
            </a:r>
          </a:p>
          <a:p>
            <a:pPr marL="457200" lvl="1" indent="0">
              <a:buClr>
                <a:schemeClr val="accent2"/>
              </a:buClr>
              <a:buNone/>
            </a:pPr>
            <a:endParaRPr lang="en-US" altLang="en-US" sz="2000" dirty="0"/>
          </a:p>
          <a:p>
            <a:pPr marL="457200" lvl="1" indent="0">
              <a:buClr>
                <a:schemeClr val="accent2"/>
              </a:buClr>
              <a:buNone/>
            </a:pPr>
            <a:r>
              <a:rPr lang="en-US" altLang="en-US" sz="2000" dirty="0"/>
              <a:t>Farm Value – unless primary place of residence</a:t>
            </a:r>
          </a:p>
          <a:p>
            <a:pPr marL="457200" lvl="1" indent="0">
              <a:buClr>
                <a:schemeClr val="accent2"/>
              </a:buClr>
              <a:buNone/>
            </a:pPr>
            <a:endParaRPr lang="en-US" altLang="en-US" sz="2000" dirty="0"/>
          </a:p>
          <a:p>
            <a:pPr marL="457200" lvl="1" indent="0">
              <a:buClr>
                <a:schemeClr val="accent2"/>
              </a:buClr>
              <a:buNone/>
            </a:pPr>
            <a:r>
              <a:rPr lang="en-US" altLang="en-US" sz="2000" dirty="0"/>
              <a:t>Business value – Unless family owned and employs 100 employees or less</a:t>
            </a:r>
          </a:p>
          <a:p>
            <a:pPr marL="514350" lvl="1" indent="0">
              <a:spcAft>
                <a:spcPts val="600"/>
              </a:spcAft>
              <a:buClr>
                <a:schemeClr val="accent2"/>
              </a:buClr>
              <a:buNone/>
            </a:pPr>
            <a:endParaRPr lang="en-US" sz="1800" dirty="0"/>
          </a:p>
          <a:p>
            <a:pPr marL="457200" lvl="1" indent="0">
              <a:buClr>
                <a:schemeClr val="accent2"/>
              </a:buClr>
              <a:buNone/>
            </a:pPr>
            <a:r>
              <a:rPr lang="en-US" altLang="en-US" b="1" u="sng" dirty="0"/>
              <a:t>Not</a:t>
            </a:r>
            <a:r>
              <a:rPr lang="en-US" altLang="en-US" b="1" dirty="0"/>
              <a:t> reported on FAFSA</a:t>
            </a:r>
          </a:p>
          <a:p>
            <a:pPr marL="914400" lvl="2" indent="0">
              <a:buClr>
                <a:schemeClr val="accent2"/>
              </a:buClr>
              <a:buNone/>
            </a:pPr>
            <a:r>
              <a:rPr lang="en-US" altLang="en-US" dirty="0"/>
              <a:t>	Value of Primary home</a:t>
            </a:r>
          </a:p>
          <a:p>
            <a:pPr marL="914400" lvl="2" indent="0">
              <a:buClr>
                <a:schemeClr val="accent2"/>
              </a:buClr>
              <a:buNone/>
            </a:pPr>
            <a:r>
              <a:rPr lang="en-US" altLang="en-US" dirty="0"/>
              <a:t>	Value of qualified retirement accounts</a:t>
            </a:r>
          </a:p>
          <a:p>
            <a:pPr marL="914400" lvl="2" indent="0">
              <a:buClr>
                <a:schemeClr val="accent2"/>
              </a:buClr>
              <a:buNone/>
            </a:pPr>
            <a:r>
              <a:rPr lang="en-US" altLang="en-US" dirty="0"/>
              <a:t>	Value of life insurance policies</a:t>
            </a:r>
          </a:p>
          <a:p>
            <a:pPr marL="0" indent="0">
              <a:buNone/>
            </a:pPr>
            <a:endParaRPr lang="en-US" dirty="0"/>
          </a:p>
        </p:txBody>
      </p:sp>
      <p:sp>
        <p:nvSpPr>
          <p:cNvPr id="3" name="Title 2">
            <a:extLst>
              <a:ext uri="{FF2B5EF4-FFF2-40B4-BE49-F238E27FC236}">
                <a16:creationId xmlns:a16="http://schemas.microsoft.com/office/drawing/2014/main" id="{4B89CD70-47A7-43DA-881F-BCF3DDB00F31}"/>
              </a:ext>
            </a:extLst>
          </p:cNvPr>
          <p:cNvSpPr>
            <a:spLocks noGrp="1"/>
          </p:cNvSpPr>
          <p:nvPr>
            <p:ph type="title"/>
          </p:nvPr>
        </p:nvSpPr>
        <p:spPr/>
        <p:txBody>
          <a:bodyPr/>
          <a:lstStyle/>
          <a:p>
            <a:r>
              <a:rPr lang="en-US" dirty="0"/>
              <a:t>What is considered an asset?</a:t>
            </a:r>
          </a:p>
        </p:txBody>
      </p:sp>
      <p:sp>
        <p:nvSpPr>
          <p:cNvPr id="4" name="Slide Number Placeholder 3">
            <a:extLst>
              <a:ext uri="{FF2B5EF4-FFF2-40B4-BE49-F238E27FC236}">
                <a16:creationId xmlns:a16="http://schemas.microsoft.com/office/drawing/2014/main" id="{ED6F53B5-D10F-4E72-AC23-FC97FCBEE31D}"/>
              </a:ext>
            </a:extLst>
          </p:cNvPr>
          <p:cNvSpPr>
            <a:spLocks noGrp="1"/>
          </p:cNvSpPr>
          <p:nvPr>
            <p:ph type="sldNum" sz="quarter" idx="12"/>
          </p:nvPr>
        </p:nvSpPr>
        <p:spPr/>
        <p:txBody>
          <a:bodyPr/>
          <a:lstStyle/>
          <a:p>
            <a:fld id="{3ECAA9F2-51A7-FA4F-B019-4D81CA3B727C}" type="slidenum">
              <a:rPr lang="en-US" smtClean="0"/>
              <a:pPr/>
              <a:t>28</a:t>
            </a:fld>
            <a:endParaRPr lang="en-US" dirty="0"/>
          </a:p>
        </p:txBody>
      </p:sp>
    </p:spTree>
    <p:extLst>
      <p:ext uri="{BB962C8B-B14F-4D97-AF65-F5344CB8AC3E}">
        <p14:creationId xmlns:p14="http://schemas.microsoft.com/office/powerpoint/2010/main" val="1503543732"/>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12"/>
          </p:nvPr>
        </p:nvSpPr>
        <p:spPr/>
        <p:txBody>
          <a:bodyPr/>
          <a:lstStyle/>
          <a:p>
            <a:pPr algn="l" defTabSz="685800">
              <a:defRPr/>
            </a:pPr>
            <a:fld id="{234755BD-B4AC-9044-BCE4-27904766F8BB}" type="slidenum">
              <a:rPr lang="en-US" sz="563">
                <a:solidFill>
                  <a:srgbClr val="191918">
                    <a:tint val="75000"/>
                  </a:srgbClr>
                </a:solidFill>
                <a:latin typeface="Arial" panose="020B0604020202020204" pitchFamily="34" charset="0"/>
                <a:cs typeface="Arial" panose="020B0604020202020204" pitchFamily="34" charset="0"/>
              </a:rPr>
              <a:pPr algn="l" defTabSz="685800">
                <a:defRPr/>
              </a:pPr>
              <a:t>29</a:t>
            </a:fld>
            <a:endParaRPr lang="en-US" sz="563" dirty="0">
              <a:solidFill>
                <a:srgbClr val="191918">
                  <a:tint val="75000"/>
                </a:srgbClr>
              </a:solidFill>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8116B37B-1192-4882-B49E-4C3E0BC5B9D5}"/>
              </a:ext>
            </a:extLst>
          </p:cNvPr>
          <p:cNvSpPr>
            <a:spLocks noGrp="1"/>
          </p:cNvSpPr>
          <p:nvPr>
            <p:ph type="title"/>
          </p:nvPr>
        </p:nvSpPr>
        <p:spPr/>
        <p:txBody>
          <a:bodyPr>
            <a:normAutofit/>
          </a:bodyPr>
          <a:lstStyle/>
          <a:p>
            <a:r>
              <a:rPr lang="en-US" sz="2700" dirty="0"/>
              <a:t>Confirmation Page &amp; Link to the </a:t>
            </a:r>
            <a:br>
              <a:rPr lang="en-US" sz="2700" dirty="0"/>
            </a:br>
            <a:r>
              <a:rPr lang="en-US" sz="2700" dirty="0"/>
              <a:t>PA State Grant Form (SGF)</a:t>
            </a:r>
            <a:endParaRPr lang="en-US" dirty="0"/>
          </a:p>
        </p:txBody>
      </p:sp>
      <p:sp>
        <p:nvSpPr>
          <p:cNvPr id="3" name="Oval 2">
            <a:extLst>
              <a:ext uri="{FF2B5EF4-FFF2-40B4-BE49-F238E27FC236}">
                <a16:creationId xmlns:a16="http://schemas.microsoft.com/office/drawing/2014/main" id="{67FE2CC4-7A4A-4340-88B8-B12E5C2461EE}"/>
              </a:ext>
            </a:extLst>
          </p:cNvPr>
          <p:cNvSpPr/>
          <p:nvPr/>
        </p:nvSpPr>
        <p:spPr>
          <a:xfrm>
            <a:off x="3564802" y="3199834"/>
            <a:ext cx="1595675" cy="117468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TextBox 10">
            <a:extLst>
              <a:ext uri="{FF2B5EF4-FFF2-40B4-BE49-F238E27FC236}">
                <a16:creationId xmlns:a16="http://schemas.microsoft.com/office/drawing/2014/main" id="{6DF630F3-790A-4412-B432-17539DB2CD93}"/>
              </a:ext>
            </a:extLst>
          </p:cNvPr>
          <p:cNvSpPr txBox="1"/>
          <p:nvPr/>
        </p:nvSpPr>
        <p:spPr>
          <a:xfrm>
            <a:off x="4929188" y="1917425"/>
            <a:ext cx="4214813" cy="1061829"/>
          </a:xfrm>
          <a:prstGeom prst="rect">
            <a:avLst/>
          </a:prstGeom>
          <a:solidFill>
            <a:schemeClr val="accent1"/>
          </a:solidFill>
        </p:spPr>
        <p:txBody>
          <a:bodyPr wrap="square" rtlCol="0">
            <a:spAutoFit/>
          </a:bodyPr>
          <a:lstStyle/>
          <a:p>
            <a:pPr algn="ctr"/>
            <a:r>
              <a:rPr lang="en-US" sz="1350" dirty="0">
                <a:solidFill>
                  <a:schemeClr val="bg1"/>
                </a:solidFill>
              </a:rPr>
              <a:t>Parents with multiple children who need to file the FAFSA , can click on a link to transfer their information to a different child’s FAFSA  from the original child’s confirmation page. </a:t>
            </a:r>
          </a:p>
          <a:p>
            <a:pPr algn="ctr"/>
            <a:r>
              <a:rPr lang="en-US" sz="900" dirty="0">
                <a:solidFill>
                  <a:schemeClr val="bg1"/>
                </a:solidFill>
              </a:rPr>
              <a:t>(Look for the link)</a:t>
            </a:r>
          </a:p>
        </p:txBody>
      </p:sp>
      <p:sp>
        <p:nvSpPr>
          <p:cNvPr id="9" name="TextBox 8">
            <a:extLst>
              <a:ext uri="{FF2B5EF4-FFF2-40B4-BE49-F238E27FC236}">
                <a16:creationId xmlns:a16="http://schemas.microsoft.com/office/drawing/2014/main" id="{D33C6590-AF4A-45CD-B91F-90990D610A86}"/>
              </a:ext>
            </a:extLst>
          </p:cNvPr>
          <p:cNvSpPr txBox="1"/>
          <p:nvPr/>
        </p:nvSpPr>
        <p:spPr>
          <a:xfrm>
            <a:off x="4929188" y="5331862"/>
            <a:ext cx="4214813" cy="646331"/>
          </a:xfrm>
          <a:prstGeom prst="rect">
            <a:avLst/>
          </a:prstGeom>
          <a:solidFill>
            <a:schemeClr val="accent1"/>
          </a:solidFill>
        </p:spPr>
        <p:txBody>
          <a:bodyPr wrap="square" rtlCol="0">
            <a:spAutoFit/>
          </a:bodyPr>
          <a:lstStyle/>
          <a:p>
            <a:pPr algn="ctr"/>
            <a:r>
              <a:rPr lang="en-US" sz="1350" dirty="0">
                <a:solidFill>
                  <a:schemeClr val="bg1"/>
                </a:solidFill>
              </a:rPr>
              <a:t>Students residing in other states should check with their state agency to apply for aid in that state. </a:t>
            </a:r>
          </a:p>
          <a:p>
            <a:pPr algn="ctr"/>
            <a:endParaRPr lang="en-US" sz="900" dirty="0">
              <a:solidFill>
                <a:schemeClr val="bg1"/>
              </a:solidFill>
            </a:endParaRPr>
          </a:p>
        </p:txBody>
      </p:sp>
      <p:pic>
        <p:nvPicPr>
          <p:cNvPr id="12" name="Picture 11">
            <a:extLst>
              <a:ext uri="{FF2B5EF4-FFF2-40B4-BE49-F238E27FC236}">
                <a16:creationId xmlns:a16="http://schemas.microsoft.com/office/drawing/2014/main" id="{B06177B4-C426-498E-8B4A-BA3C62542DE6}"/>
              </a:ext>
            </a:extLst>
          </p:cNvPr>
          <p:cNvPicPr>
            <a:picLocks noChangeAspect="1"/>
          </p:cNvPicPr>
          <p:nvPr/>
        </p:nvPicPr>
        <p:blipFill>
          <a:blip r:embed="rId3"/>
          <a:stretch>
            <a:fillRect/>
          </a:stretch>
        </p:blipFill>
        <p:spPr>
          <a:xfrm>
            <a:off x="4857750" y="3223586"/>
            <a:ext cx="4343400" cy="2041358"/>
          </a:xfrm>
          <a:prstGeom prst="rect">
            <a:avLst/>
          </a:prstGeom>
        </p:spPr>
      </p:pic>
      <p:pic>
        <p:nvPicPr>
          <p:cNvPr id="10" name="Content Placeholder 9">
            <a:extLst>
              <a:ext uri="{FF2B5EF4-FFF2-40B4-BE49-F238E27FC236}">
                <a16:creationId xmlns:a16="http://schemas.microsoft.com/office/drawing/2014/main" id="{D5976BE9-767A-483F-8DF3-C6440B4452F3}"/>
              </a:ext>
            </a:extLst>
          </p:cNvPr>
          <p:cNvPicPr>
            <a:picLocks noGrp="1" noChangeAspect="1"/>
          </p:cNvPicPr>
          <p:nvPr>
            <p:ph idx="1"/>
          </p:nvPr>
        </p:nvPicPr>
        <p:blipFill>
          <a:blip r:embed="rId4"/>
          <a:stretch>
            <a:fillRect/>
          </a:stretch>
        </p:blipFill>
        <p:spPr>
          <a:xfrm>
            <a:off x="101159" y="1676400"/>
            <a:ext cx="4979309" cy="4830762"/>
          </a:xfrm>
        </p:spPr>
      </p:pic>
    </p:spTree>
    <p:extLst>
      <p:ext uri="{BB962C8B-B14F-4D97-AF65-F5344CB8AC3E}">
        <p14:creationId xmlns:p14="http://schemas.microsoft.com/office/powerpoint/2010/main" val="3028089157"/>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646237"/>
            <a:ext cx="8534400" cy="4830763"/>
          </a:xfrm>
          <a:prstGeom prst="rect">
            <a:avLst/>
          </a:prstGeom>
        </p:spPr>
        <p:txBody>
          <a:bodyPr>
            <a:normAutofit/>
          </a:bodyPr>
          <a:lstStyle/>
          <a:p>
            <a:pPr>
              <a:buClr>
                <a:srgbClr val="3C8A8E"/>
              </a:buClr>
            </a:pPr>
            <a:r>
              <a:rPr lang="en-US" dirty="0">
                <a:solidFill>
                  <a:srgbClr val="000000"/>
                </a:solidFill>
              </a:rPr>
              <a:t>Determining Affordability</a:t>
            </a:r>
          </a:p>
          <a:p>
            <a:pPr>
              <a:buClr>
                <a:srgbClr val="3C8A8E"/>
              </a:buClr>
            </a:pPr>
            <a:r>
              <a:rPr lang="en-US" dirty="0">
                <a:solidFill>
                  <a:srgbClr val="000000"/>
                </a:solidFill>
              </a:rPr>
              <a:t>Applying for Financial Aid</a:t>
            </a:r>
          </a:p>
          <a:p>
            <a:pPr>
              <a:buClr>
                <a:srgbClr val="3C8A8E"/>
              </a:buClr>
            </a:pPr>
            <a:r>
              <a:rPr lang="en-US" dirty="0">
                <a:solidFill>
                  <a:srgbClr val="000000"/>
                </a:solidFill>
              </a:rPr>
              <a:t>Scholarships</a:t>
            </a:r>
          </a:p>
          <a:p>
            <a:pPr>
              <a:buClr>
                <a:srgbClr val="3C8A8E"/>
              </a:buClr>
            </a:pPr>
            <a:r>
              <a:rPr lang="en-US" dirty="0">
                <a:solidFill>
                  <a:srgbClr val="000000"/>
                </a:solidFill>
              </a:rPr>
              <a:t>Financial Aid Programs</a:t>
            </a:r>
          </a:p>
          <a:p>
            <a:pPr>
              <a:buClr>
                <a:srgbClr val="3C8A8E"/>
              </a:buClr>
            </a:pPr>
            <a:r>
              <a:rPr lang="en-US" dirty="0">
                <a:solidFill>
                  <a:srgbClr val="000000"/>
                </a:solidFill>
              </a:rPr>
              <a:t>What happens after I file the FAFSA</a:t>
            </a:r>
          </a:p>
          <a:p>
            <a:pPr>
              <a:buClr>
                <a:srgbClr val="3C8A8E"/>
              </a:buClr>
            </a:pPr>
            <a:r>
              <a:rPr lang="en-US" dirty="0">
                <a:solidFill>
                  <a:srgbClr val="000000"/>
                </a:solidFill>
              </a:rPr>
              <a:t>Final Thoughts &amp; Wrap Up</a:t>
            </a:r>
          </a:p>
          <a:p>
            <a:pPr>
              <a:buClr>
                <a:srgbClr val="3C8A8E"/>
              </a:buClr>
            </a:pPr>
            <a:endParaRPr lang="en-US" dirty="0"/>
          </a:p>
        </p:txBody>
      </p:sp>
      <p:sp>
        <p:nvSpPr>
          <p:cNvPr id="2" name="Slide Number Placeholder 1">
            <a:extLst>
              <a:ext uri="{FF2B5EF4-FFF2-40B4-BE49-F238E27FC236}">
                <a16:creationId xmlns:a16="http://schemas.microsoft.com/office/drawing/2014/main" id="{9A0FDEA4-F90D-934D-85FD-01DD0F90036A}"/>
              </a:ext>
            </a:extLst>
          </p:cNvPr>
          <p:cNvSpPr>
            <a:spLocks noGrp="1"/>
          </p:cNvSpPr>
          <p:nvPr>
            <p:ph type="sldNum" sz="quarter" idx="12"/>
          </p:nvPr>
        </p:nvSpPr>
        <p:spPr/>
        <p:txBody>
          <a:bodyPr/>
          <a:lstStyle/>
          <a:p>
            <a:fld id="{3ECAA9F2-51A7-FA4F-B019-4D81CA3B727C}" type="slidenum">
              <a:rPr lang="en-US" smtClean="0"/>
              <a:pPr/>
              <a:t>3</a:t>
            </a:fld>
            <a:endParaRPr lang="en-US" dirty="0"/>
          </a:p>
        </p:txBody>
      </p:sp>
      <p:sp>
        <p:nvSpPr>
          <p:cNvPr id="3" name="Title 1"/>
          <p:cNvSpPr>
            <a:spLocks noGrp="1"/>
          </p:cNvSpPr>
          <p:nvPr>
            <p:ph type="title"/>
          </p:nvPr>
        </p:nvSpPr>
        <p:spPr>
          <a:prstGeom prst="rect">
            <a:avLst/>
          </a:prstGeom>
        </p:spPr>
        <p:txBody>
          <a:bodyPr/>
          <a:lstStyle/>
          <a:p>
            <a:r>
              <a:rPr lang="en-US" dirty="0"/>
              <a:t>Topics</a:t>
            </a:r>
          </a:p>
        </p:txBody>
      </p:sp>
      <p:sp>
        <p:nvSpPr>
          <p:cNvPr id="7" name="Oval 6">
            <a:extLst>
              <a:ext uri="{FF2B5EF4-FFF2-40B4-BE49-F238E27FC236}">
                <a16:creationId xmlns:a16="http://schemas.microsoft.com/office/drawing/2014/main" id="{8D5C63BD-65F5-D64F-ABC1-A09C7CFBE5D1}"/>
              </a:ext>
            </a:extLst>
          </p:cNvPr>
          <p:cNvSpPr/>
          <p:nvPr/>
        </p:nvSpPr>
        <p:spPr>
          <a:xfrm>
            <a:off x="7010400" y="533400"/>
            <a:ext cx="1676400" cy="1676400"/>
          </a:xfrm>
          <a:prstGeom prst="ellipse">
            <a:avLst/>
          </a:prstGeom>
          <a:solidFill>
            <a:srgbClr val="0072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4437E"/>
              </a:solidFill>
            </a:endParaRPr>
          </a:p>
        </p:txBody>
      </p:sp>
      <p:pic>
        <p:nvPicPr>
          <p:cNvPr id="9" name="Picture 8" descr="Orion_message-bubble.png">
            <a:extLst>
              <a:ext uri="{FF2B5EF4-FFF2-40B4-BE49-F238E27FC236}">
                <a16:creationId xmlns:a16="http://schemas.microsoft.com/office/drawing/2014/main" id="{C384FB57-6A24-674C-B1F3-59DC6EB1450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60392" y="914400"/>
            <a:ext cx="1206896" cy="1011936"/>
          </a:xfrm>
          <a:prstGeom prst="rect">
            <a:avLst/>
          </a:prstGeom>
        </p:spPr>
      </p:pic>
    </p:spTree>
    <p:extLst>
      <p:ext uri="{BB962C8B-B14F-4D97-AF65-F5344CB8AC3E}">
        <p14:creationId xmlns:p14="http://schemas.microsoft.com/office/powerpoint/2010/main" val="2848826402"/>
      </p:ext>
    </p:extLst>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F0854E-4D1B-42FC-8CB6-380AFB39882F}"/>
              </a:ext>
            </a:extLst>
          </p:cNvPr>
          <p:cNvSpPr>
            <a:spLocks noGrp="1"/>
          </p:cNvSpPr>
          <p:nvPr>
            <p:ph idx="1"/>
          </p:nvPr>
        </p:nvSpPr>
        <p:spPr>
          <a:xfrm>
            <a:off x="457200" y="1646237"/>
            <a:ext cx="8382000" cy="4830763"/>
          </a:xfrm>
        </p:spPr>
        <p:txBody>
          <a:bodyPr>
            <a:normAutofit lnSpcReduction="10000"/>
          </a:bodyPr>
          <a:lstStyle/>
          <a:p>
            <a:pPr marL="0" indent="0">
              <a:buNone/>
            </a:pPr>
            <a:r>
              <a:rPr lang="en-US" sz="2400" b="1" dirty="0"/>
              <a:t>If your income changes after the FAFSA has been filed - contact the Financial Aid Office</a:t>
            </a:r>
          </a:p>
          <a:p>
            <a:pPr lvl="1"/>
            <a:r>
              <a:rPr lang="en-US" dirty="0"/>
              <a:t>Divorced or separated parents </a:t>
            </a:r>
          </a:p>
          <a:p>
            <a:pPr lvl="1"/>
            <a:r>
              <a:rPr lang="en-US" dirty="0"/>
              <a:t>Recent death or disability</a:t>
            </a:r>
          </a:p>
          <a:p>
            <a:pPr lvl="1"/>
            <a:r>
              <a:rPr lang="en-US" dirty="0"/>
              <a:t>Unemployment</a:t>
            </a:r>
          </a:p>
          <a:p>
            <a:pPr lvl="1"/>
            <a:r>
              <a:rPr lang="en-US" dirty="0"/>
              <a:t>Reduced income</a:t>
            </a:r>
          </a:p>
          <a:p>
            <a:pPr lvl="1"/>
            <a:r>
              <a:rPr lang="en-US" dirty="0"/>
              <a:t>High Medical expenses not covered by insurance</a:t>
            </a:r>
          </a:p>
          <a:p>
            <a:endParaRPr lang="en-US" dirty="0"/>
          </a:p>
          <a:p>
            <a:pPr>
              <a:buFont typeface="Wingdings" panose="05000000000000000000" pitchFamily="2" charset="2"/>
              <a:buChar char="ü"/>
            </a:pPr>
            <a:r>
              <a:rPr lang="en-US" sz="1765" dirty="0"/>
              <a:t>Only a school can change a FAFSA related to special circumstances </a:t>
            </a:r>
          </a:p>
          <a:p>
            <a:pPr>
              <a:buFont typeface="Wingdings" panose="05000000000000000000" pitchFamily="2" charset="2"/>
              <a:buChar char="ü"/>
            </a:pPr>
            <a:r>
              <a:rPr lang="en-US" sz="1765" dirty="0"/>
              <a:t>Decisions are final and cannot be appealed to U.S. Department of Education</a:t>
            </a:r>
          </a:p>
          <a:p>
            <a:pPr lvl="0"/>
            <a:r>
              <a:rPr lang="en-US" sz="1765" dirty="0">
                <a:sym typeface="Arial"/>
              </a:rPr>
              <a:t>PA State Grant unusual circumstance consideration is separate</a:t>
            </a:r>
            <a:endParaRPr lang="en-US" sz="1765" dirty="0"/>
          </a:p>
          <a:p>
            <a:pPr lvl="1"/>
            <a:r>
              <a:rPr lang="en-US" sz="1765" dirty="0">
                <a:sym typeface="Arial"/>
              </a:rPr>
              <a:t>Contact PHEAA and complete appropriate forms   </a:t>
            </a:r>
            <a:r>
              <a:rPr lang="en-US" sz="1765" dirty="0">
                <a:solidFill>
                  <a:srgbClr val="336521"/>
                </a:solidFill>
                <a:sym typeface="Arial"/>
                <a:hlinkClick r:id="rId2"/>
              </a:rPr>
              <a:t>PHEAA.org/forms</a:t>
            </a:r>
            <a:endParaRPr lang="en-US" sz="1765" dirty="0">
              <a:solidFill>
                <a:srgbClr val="336521"/>
              </a:solidFill>
              <a:sym typeface="Arial"/>
            </a:endParaRPr>
          </a:p>
          <a:p>
            <a:pPr marL="0" indent="0">
              <a:buNone/>
            </a:pPr>
            <a:endParaRPr lang="en-US" dirty="0"/>
          </a:p>
        </p:txBody>
      </p:sp>
      <p:sp>
        <p:nvSpPr>
          <p:cNvPr id="3" name="Title 2">
            <a:extLst>
              <a:ext uri="{FF2B5EF4-FFF2-40B4-BE49-F238E27FC236}">
                <a16:creationId xmlns:a16="http://schemas.microsoft.com/office/drawing/2014/main" id="{DE090FD9-D25D-405F-BFC4-B4F5CD3A3C03}"/>
              </a:ext>
            </a:extLst>
          </p:cNvPr>
          <p:cNvSpPr>
            <a:spLocks noGrp="1"/>
          </p:cNvSpPr>
          <p:nvPr>
            <p:ph type="title"/>
          </p:nvPr>
        </p:nvSpPr>
        <p:spPr/>
        <p:txBody>
          <a:bodyPr/>
          <a:lstStyle/>
          <a:p>
            <a:r>
              <a:rPr lang="en-US" dirty="0"/>
              <a:t>Special Circumstances</a:t>
            </a:r>
          </a:p>
        </p:txBody>
      </p:sp>
      <p:sp>
        <p:nvSpPr>
          <p:cNvPr id="4" name="Slide Number Placeholder 3">
            <a:extLst>
              <a:ext uri="{FF2B5EF4-FFF2-40B4-BE49-F238E27FC236}">
                <a16:creationId xmlns:a16="http://schemas.microsoft.com/office/drawing/2014/main" id="{036258BC-9E4D-4C9C-A4B4-A75A5F62E026}"/>
              </a:ext>
            </a:extLst>
          </p:cNvPr>
          <p:cNvSpPr>
            <a:spLocks noGrp="1"/>
          </p:cNvSpPr>
          <p:nvPr>
            <p:ph type="sldNum" sz="quarter" idx="12"/>
          </p:nvPr>
        </p:nvSpPr>
        <p:spPr/>
        <p:txBody>
          <a:bodyPr/>
          <a:lstStyle/>
          <a:p>
            <a:fld id="{3ECAA9F2-51A7-FA4F-B019-4D81CA3B727C}" type="slidenum">
              <a:rPr lang="en-US" smtClean="0"/>
              <a:pPr/>
              <a:t>30</a:t>
            </a:fld>
            <a:endParaRPr lang="en-US" dirty="0"/>
          </a:p>
        </p:txBody>
      </p:sp>
    </p:spTree>
    <p:extLst>
      <p:ext uri="{BB962C8B-B14F-4D97-AF65-F5344CB8AC3E}">
        <p14:creationId xmlns:p14="http://schemas.microsoft.com/office/powerpoint/2010/main" val="1608638012"/>
      </p:ext>
    </p:extLst>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664CD1-B7DC-4086-98D7-D9191AD16A02}"/>
              </a:ext>
            </a:extLst>
          </p:cNvPr>
          <p:cNvSpPr>
            <a:spLocks noGrp="1"/>
          </p:cNvSpPr>
          <p:nvPr>
            <p:ph type="body" sz="quarter" idx="10"/>
          </p:nvPr>
        </p:nvSpPr>
        <p:spPr/>
        <p:txBody>
          <a:bodyPr/>
          <a:lstStyle/>
          <a:p>
            <a:r>
              <a:rPr lang="en-US" dirty="0"/>
              <a:t>Scholarships</a:t>
            </a:r>
          </a:p>
        </p:txBody>
      </p:sp>
    </p:spTree>
    <p:extLst>
      <p:ext uri="{BB962C8B-B14F-4D97-AF65-F5344CB8AC3E}">
        <p14:creationId xmlns:p14="http://schemas.microsoft.com/office/powerpoint/2010/main" val="1483945632"/>
      </p:ext>
    </p:extLst>
  </p:cSld>
  <p:clrMapOvr>
    <a:masterClrMapping/>
  </p:clrMapOvr>
  <p:transition spd="slow">
    <p:wipe dir="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C06D70-0942-4368-856E-40A62EC46406}"/>
              </a:ext>
            </a:extLst>
          </p:cNvPr>
          <p:cNvSpPr txBox="1"/>
          <p:nvPr/>
        </p:nvSpPr>
        <p:spPr>
          <a:xfrm>
            <a:off x="360759" y="3752849"/>
            <a:ext cx="2468166" cy="245268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400" dirty="0">
                <a:latin typeface="+mj-lt"/>
                <a:ea typeface="+mj-ea"/>
                <a:cs typeface="+mj-cs"/>
              </a:rPr>
              <a:t>Searching for Scholarships</a:t>
            </a:r>
          </a:p>
        </p:txBody>
      </p:sp>
      <p:pic>
        <p:nvPicPr>
          <p:cNvPr id="5" name="Picture 4" descr="Binoculars reflecting a sunset and laying on table by the sea">
            <a:extLst>
              <a:ext uri="{FF2B5EF4-FFF2-40B4-BE49-F238E27FC236}">
                <a16:creationId xmlns:a16="http://schemas.microsoft.com/office/drawing/2014/main" id="{ACABFFD5-F442-485F-B477-3B010E399139}"/>
              </a:ext>
            </a:extLst>
          </p:cNvPr>
          <p:cNvPicPr>
            <a:picLocks noChangeAspect="1"/>
          </p:cNvPicPr>
          <p:nvPr/>
        </p:nvPicPr>
        <p:blipFill rotWithShape="1">
          <a:blip r:embed="rId2">
            <a:extLst>
              <a:ext uri="{28A0092B-C50C-407E-A947-70E740481C1C}">
                <a14:useLocalDpi xmlns:a14="http://schemas.microsoft.com/office/drawing/2010/main" val="0"/>
              </a:ext>
            </a:extLst>
          </a:blip>
          <a:srcRect t="18775" b="20432"/>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Box 2">
            <a:extLst>
              <a:ext uri="{FF2B5EF4-FFF2-40B4-BE49-F238E27FC236}">
                <a16:creationId xmlns:a16="http://schemas.microsoft.com/office/drawing/2014/main" id="{87775827-1FA6-4ED5-A930-9FD26265CFC6}"/>
              </a:ext>
            </a:extLst>
          </p:cNvPr>
          <p:cNvSpPr txBox="1"/>
          <p:nvPr/>
        </p:nvSpPr>
        <p:spPr>
          <a:xfrm>
            <a:off x="3167986" y="3752850"/>
            <a:ext cx="5614060" cy="2452687"/>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US" sz="3200" dirty="0"/>
              <a:t>Postsecondary Schools</a:t>
            </a:r>
          </a:p>
          <a:p>
            <a:pPr marL="285750" indent="-228600">
              <a:lnSpc>
                <a:spcPct val="90000"/>
              </a:lnSpc>
              <a:spcAft>
                <a:spcPts val="600"/>
              </a:spcAft>
              <a:buFont typeface="Arial" panose="020B0604020202020204" pitchFamily="34" charset="0"/>
              <a:buChar char="•"/>
            </a:pPr>
            <a:r>
              <a:rPr lang="en-US" sz="3200" dirty="0"/>
              <a:t>Local and Regional</a:t>
            </a:r>
          </a:p>
          <a:p>
            <a:pPr marL="285750" indent="-228600">
              <a:lnSpc>
                <a:spcPct val="90000"/>
              </a:lnSpc>
              <a:spcAft>
                <a:spcPts val="600"/>
              </a:spcAft>
              <a:buFont typeface="Arial" panose="020B0604020202020204" pitchFamily="34" charset="0"/>
              <a:buChar char="•"/>
            </a:pPr>
            <a:r>
              <a:rPr lang="en-US" sz="3200" dirty="0"/>
              <a:t>National</a:t>
            </a:r>
          </a:p>
          <a:p>
            <a:pPr indent="-228600">
              <a:lnSpc>
                <a:spcPct val="90000"/>
              </a:lnSpc>
              <a:spcAft>
                <a:spcPts val="600"/>
              </a:spcAft>
              <a:buFont typeface="Arial" panose="020B0604020202020204" pitchFamily="34" charset="0"/>
              <a:buChar char="•"/>
            </a:pPr>
            <a:endParaRPr lang="en-US" sz="1600" dirty="0"/>
          </a:p>
        </p:txBody>
      </p:sp>
    </p:spTree>
    <p:extLst>
      <p:ext uri="{BB962C8B-B14F-4D97-AF65-F5344CB8AC3E}">
        <p14:creationId xmlns:p14="http://schemas.microsoft.com/office/powerpoint/2010/main" val="4013679397"/>
      </p:ext>
    </p:extLst>
  </p:cSld>
  <p:clrMapOvr>
    <a:masterClrMapping/>
  </p:clrMapOvr>
  <p:transition spd="slow">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1" y="304800"/>
            <a:ext cx="3121819" cy="1600200"/>
          </a:xfrm>
          <a:solidFill>
            <a:schemeClr val="accent4">
              <a:lumMod val="75000"/>
            </a:schemeClr>
          </a:solidFill>
        </p:spPr>
        <p:txBody>
          <a:bodyPr>
            <a:normAutofit/>
          </a:bodyPr>
          <a:lstStyle/>
          <a:p>
            <a:r>
              <a:rPr lang="en-US" sz="1800" dirty="0"/>
              <a:t>Increase Your Scholarship Opportunities</a:t>
            </a:r>
          </a:p>
        </p:txBody>
      </p:sp>
      <p:sp>
        <p:nvSpPr>
          <p:cNvPr id="3" name="Content Placeholder 2"/>
          <p:cNvSpPr>
            <a:spLocks noGrp="1"/>
          </p:cNvSpPr>
          <p:nvPr>
            <p:ph idx="1"/>
          </p:nvPr>
        </p:nvSpPr>
        <p:spPr>
          <a:xfrm>
            <a:off x="3887397" y="381001"/>
            <a:ext cx="4799121" cy="5943326"/>
          </a:xfrm>
        </p:spPr>
        <p:txBody>
          <a:bodyPr>
            <a:normAutofit fontScale="85000" lnSpcReduction="10000"/>
          </a:bodyPr>
          <a:lstStyle/>
          <a:p>
            <a:pPr marL="0" indent="0">
              <a:buNone/>
            </a:pPr>
            <a:endParaRPr lang="en-US" dirty="0"/>
          </a:p>
          <a:p>
            <a:pPr marL="0" indent="0">
              <a:buNone/>
            </a:pPr>
            <a:r>
              <a:rPr lang="en-US" sz="2400" b="1" dirty="0"/>
              <a:t>Create a Resume</a:t>
            </a:r>
          </a:p>
          <a:p>
            <a:pPr lvl="1">
              <a:buClr>
                <a:srgbClr val="41762C"/>
              </a:buClr>
              <a:buFont typeface="Wingdings" panose="05000000000000000000" pitchFamily="2" charset="2"/>
              <a:buChar char="v"/>
            </a:pPr>
            <a:r>
              <a:rPr lang="en-US" sz="2223" dirty="0">
                <a:latin typeface="Bahnschrift Light" panose="020B0502040204020203" pitchFamily="34" charset="0"/>
              </a:rPr>
              <a:t>Academics – Honor/AP courses, grades, GPA, class rank, test scores</a:t>
            </a:r>
          </a:p>
          <a:p>
            <a:pPr lvl="1">
              <a:buClr>
                <a:srgbClr val="41762C"/>
              </a:buClr>
              <a:buFont typeface="Wingdings" panose="05000000000000000000" pitchFamily="2" charset="2"/>
              <a:buChar char="v"/>
            </a:pPr>
            <a:r>
              <a:rPr lang="en-US" sz="2400" dirty="0">
                <a:latin typeface="Bahnschrift Light" panose="020B0502040204020203" pitchFamily="34" charset="0"/>
              </a:rPr>
              <a:t>Personal / Performance – sports, music, art, leadership, achievements</a:t>
            </a:r>
          </a:p>
          <a:p>
            <a:pPr lvl="1">
              <a:buClr>
                <a:srgbClr val="41762C"/>
              </a:buClr>
              <a:buFont typeface="Wingdings" panose="05000000000000000000" pitchFamily="2" charset="2"/>
              <a:buChar char="v"/>
            </a:pPr>
            <a:r>
              <a:rPr lang="en-US" sz="2400" dirty="0">
                <a:latin typeface="Bahnschrift Light" panose="020B0502040204020203" pitchFamily="34" charset="0"/>
              </a:rPr>
              <a:t>Extra Curricular Activities – jobs, hobbies</a:t>
            </a:r>
          </a:p>
          <a:p>
            <a:pPr lvl="1">
              <a:buClr>
                <a:srgbClr val="41762C"/>
              </a:buClr>
              <a:buFont typeface="Wingdings" panose="05000000000000000000" pitchFamily="2" charset="2"/>
              <a:buChar char="v"/>
            </a:pPr>
            <a:r>
              <a:rPr lang="en-US" sz="2400" dirty="0">
                <a:latin typeface="Bahnschrift Light" panose="020B0502040204020203" pitchFamily="34" charset="0"/>
              </a:rPr>
              <a:t>Volunteerism, Community Activities, Employment</a:t>
            </a:r>
          </a:p>
          <a:p>
            <a:pPr lvl="1">
              <a:buClr>
                <a:srgbClr val="41762C"/>
              </a:buClr>
              <a:buFont typeface="Wingdings" panose="05000000000000000000" pitchFamily="2" charset="2"/>
              <a:buChar char="v"/>
            </a:pPr>
            <a:endParaRPr lang="en-US" sz="2400" dirty="0">
              <a:latin typeface="Bahnschrift Light" panose="020B0502040204020203" pitchFamily="34" charset="0"/>
            </a:endParaRPr>
          </a:p>
          <a:p>
            <a:pPr marL="0" indent="0">
              <a:buClr>
                <a:srgbClr val="41762C"/>
              </a:buClr>
              <a:buNone/>
            </a:pPr>
            <a:r>
              <a:rPr lang="en-US" sz="2400" b="1" dirty="0">
                <a:latin typeface="Bahnschrift Light" panose="020B0502040204020203" pitchFamily="34" charset="0"/>
              </a:rPr>
              <a:t>What makes you stand out?</a:t>
            </a:r>
          </a:p>
          <a:p>
            <a:pPr lvl="1">
              <a:buClr>
                <a:srgbClr val="41762C"/>
              </a:buClr>
              <a:buFont typeface="Wingdings" panose="05000000000000000000" pitchFamily="2" charset="2"/>
              <a:buChar char="v"/>
            </a:pPr>
            <a:r>
              <a:rPr lang="en-US" sz="2400" dirty="0">
                <a:latin typeface="Bahnschrift Light" panose="020B0502040204020203" pitchFamily="34" charset="0"/>
              </a:rPr>
              <a:t>Besides grades, class rank , test scores</a:t>
            </a:r>
          </a:p>
          <a:p>
            <a:pPr>
              <a:buClr>
                <a:srgbClr val="41762C"/>
              </a:buClr>
              <a:buFont typeface="Wingdings" panose="05000000000000000000" pitchFamily="2" charset="2"/>
              <a:buChar char="v"/>
            </a:pPr>
            <a:endParaRPr lang="en-US" sz="2400" dirty="0">
              <a:latin typeface="Bahnschrift Light" panose="020B0502040204020203" pitchFamily="34" charset="0"/>
            </a:endParaRPr>
          </a:p>
          <a:p>
            <a:pPr marL="0" indent="0">
              <a:buClr>
                <a:srgbClr val="41762C"/>
              </a:buClr>
              <a:buNone/>
            </a:pPr>
            <a:r>
              <a:rPr lang="en-US" sz="2400" b="1" dirty="0">
                <a:latin typeface="Bahnschrift Light" panose="020B0502040204020203" pitchFamily="34" charset="0"/>
              </a:rPr>
              <a:t>Recommendations</a:t>
            </a:r>
          </a:p>
          <a:p>
            <a:pPr lvl="1">
              <a:buClr>
                <a:srgbClr val="41762C"/>
              </a:buClr>
              <a:buFont typeface="Wingdings" panose="05000000000000000000" pitchFamily="2" charset="2"/>
              <a:buChar char="v"/>
            </a:pPr>
            <a:r>
              <a:rPr lang="en-US" sz="2400" dirty="0">
                <a:latin typeface="Bahnschrift Light" panose="020B0502040204020203" pitchFamily="34" charset="0"/>
              </a:rPr>
              <a:t>Teachers, Advisors, Mentors, Coaches, Employers, Community Leaders</a:t>
            </a:r>
          </a:p>
          <a:p>
            <a:endParaRPr lang="en-US" sz="2400" dirty="0"/>
          </a:p>
          <a:p>
            <a:pPr marL="0" indent="0">
              <a:buNone/>
            </a:pPr>
            <a:endParaRPr lang="en-US" dirty="0"/>
          </a:p>
          <a:p>
            <a:pPr lvl="1"/>
            <a:endParaRPr lang="en-US" dirty="0"/>
          </a:p>
          <a:p>
            <a:pPr lvl="1"/>
            <a:endParaRPr lang="en-US" dirty="0"/>
          </a:p>
        </p:txBody>
      </p:sp>
      <p:sp>
        <p:nvSpPr>
          <p:cNvPr id="4" name="Text Placeholder 3"/>
          <p:cNvSpPr>
            <a:spLocks noGrp="1"/>
          </p:cNvSpPr>
          <p:nvPr>
            <p:ph type="body" sz="half" idx="2"/>
          </p:nvPr>
        </p:nvSpPr>
        <p:spPr/>
        <p:txBody>
          <a:bodyPr/>
          <a:lstStyle/>
          <a:p>
            <a:endParaRPr lang="en-US" dirty="0"/>
          </a:p>
        </p:txBody>
      </p:sp>
      <p:sp>
        <p:nvSpPr>
          <p:cNvPr id="5" name="Footer Placeholder 4"/>
          <p:cNvSpPr>
            <a:spLocks noGrp="1"/>
          </p:cNvSpPr>
          <p:nvPr>
            <p:ph type="ftr" sz="quarter" idx="11"/>
          </p:nvPr>
        </p:nvSpPr>
        <p:spPr/>
        <p:txBody>
          <a:bodyPr/>
          <a:lstStyle/>
          <a:p>
            <a:pPr defTabSz="806301"/>
            <a:r>
              <a:rPr lang="en-US" dirty="0">
                <a:latin typeface="Open Sans" panose="020B0604020202020204"/>
              </a:rPr>
              <a:t>Creating affordable access to higher education.</a:t>
            </a:r>
          </a:p>
        </p:txBody>
      </p:sp>
      <p:pic>
        <p:nvPicPr>
          <p:cNvPr id="3079" name="Picture 7" descr="college scholarship. hobbies resume examples scholarship resum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988" y="2200607"/>
            <a:ext cx="3187125" cy="4123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89478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2" name="Picture 1">
            <a:extLst>
              <a:ext uri="{FF2B5EF4-FFF2-40B4-BE49-F238E27FC236}">
                <a16:creationId xmlns:a16="http://schemas.microsoft.com/office/drawing/2014/main" id="{86EB5822-B344-4804-BB74-684263AA9D79}"/>
              </a:ext>
            </a:extLst>
          </p:cNvPr>
          <p:cNvPicPr>
            <a:picLocks noChangeAspect="1"/>
          </p:cNvPicPr>
          <p:nvPr/>
        </p:nvPicPr>
        <p:blipFill rotWithShape="1">
          <a:blip r:embed="rId2"/>
          <a:srcRect r="648" b="-1"/>
          <a:stretch/>
        </p:blipFill>
        <p:spPr>
          <a:xfrm>
            <a:off x="20" y="1282"/>
            <a:ext cx="9143980" cy="6856718"/>
          </a:xfrm>
          <a:prstGeom prst="rect">
            <a:avLst/>
          </a:prstGeom>
        </p:spPr>
      </p:pic>
    </p:spTree>
    <p:extLst>
      <p:ext uri="{BB962C8B-B14F-4D97-AF65-F5344CB8AC3E}">
        <p14:creationId xmlns:p14="http://schemas.microsoft.com/office/powerpoint/2010/main" val="2211150828"/>
      </p:ext>
    </p:extLst>
  </p:cSld>
  <p:clrMapOvr>
    <a:masterClrMapping/>
  </p:clrMapOvr>
  <p:transition spd="slow">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FC880CDC-A374-0841-A192-6FE05D178806}"/>
              </a:ext>
            </a:extLst>
          </p:cNvPr>
          <p:cNvSpPr>
            <a:spLocks noGrp="1"/>
          </p:cNvSpPr>
          <p:nvPr>
            <p:ph type="title"/>
          </p:nvPr>
        </p:nvSpPr>
        <p:spPr/>
        <p:txBody>
          <a:bodyPr/>
          <a:lstStyle/>
          <a:p>
            <a:r>
              <a:rPr lang="en-US" dirty="0"/>
              <a:t>Begin Searching Early</a:t>
            </a:r>
          </a:p>
        </p:txBody>
      </p:sp>
      <p:sp>
        <p:nvSpPr>
          <p:cNvPr id="4" name="Footer Placeholder 3">
            <a:extLst>
              <a:ext uri="{FF2B5EF4-FFF2-40B4-BE49-F238E27FC236}">
                <a16:creationId xmlns:a16="http://schemas.microsoft.com/office/drawing/2014/main" id="{E9A4FB04-FE71-D04A-9AA9-57648E4A9527}"/>
              </a:ext>
            </a:extLst>
          </p:cNvPr>
          <p:cNvSpPr>
            <a:spLocks noGrp="1"/>
          </p:cNvSpPr>
          <p:nvPr>
            <p:ph type="ftr" sz="quarter" idx="11"/>
          </p:nvPr>
        </p:nvSpPr>
        <p:spPr>
          <a:xfrm>
            <a:off x="503238" y="7167881"/>
            <a:ext cx="5657850" cy="518160"/>
          </a:xfrm>
          <a:prstGeom prst="rect">
            <a:avLst/>
          </a:prstGeom>
        </p:spPr>
        <p:txBody>
          <a:bodyPr vert="horz" lIns="91378" tIns="45688" rIns="91378" bIns="45688" rtlCol="0" anchor="ctr"/>
          <a:lstStyle>
            <a:defPPr>
              <a:defRPr lang="en-US"/>
            </a:defPPr>
            <a:lvl1pPr marL="0" algn="l" defTabSz="913759" rtl="0" eaLnBrk="1" latinLnBrk="0" hangingPunct="1">
              <a:defRPr sz="1000" kern="1200">
                <a:solidFill>
                  <a:srgbClr val="909799"/>
                </a:solidFill>
                <a:latin typeface="+mn-lt"/>
                <a:ea typeface="+mn-ea"/>
                <a:cs typeface="+mn-cs"/>
              </a:defRPr>
            </a:lvl1pPr>
            <a:lvl2pPr marL="456879" algn="l" defTabSz="913759" rtl="0" eaLnBrk="1" latinLnBrk="0" hangingPunct="1">
              <a:defRPr sz="1800" kern="1200">
                <a:solidFill>
                  <a:schemeClr val="tx1"/>
                </a:solidFill>
                <a:latin typeface="+mn-lt"/>
                <a:ea typeface="+mn-ea"/>
                <a:cs typeface="+mn-cs"/>
              </a:defRPr>
            </a:lvl2pPr>
            <a:lvl3pPr marL="913759" algn="l" defTabSz="913759" rtl="0" eaLnBrk="1" latinLnBrk="0" hangingPunct="1">
              <a:defRPr sz="1800" kern="1200">
                <a:solidFill>
                  <a:schemeClr val="tx1"/>
                </a:solidFill>
                <a:latin typeface="+mn-lt"/>
                <a:ea typeface="+mn-ea"/>
                <a:cs typeface="+mn-cs"/>
              </a:defRPr>
            </a:lvl3pPr>
            <a:lvl4pPr marL="1370638" algn="l" defTabSz="913759" rtl="0" eaLnBrk="1" latinLnBrk="0" hangingPunct="1">
              <a:defRPr sz="1800" kern="1200">
                <a:solidFill>
                  <a:schemeClr val="tx1"/>
                </a:solidFill>
                <a:latin typeface="+mn-lt"/>
                <a:ea typeface="+mn-ea"/>
                <a:cs typeface="+mn-cs"/>
              </a:defRPr>
            </a:lvl4pPr>
            <a:lvl5pPr marL="1827516" algn="l" defTabSz="913759" rtl="0" eaLnBrk="1" latinLnBrk="0" hangingPunct="1">
              <a:defRPr sz="1800" kern="1200">
                <a:solidFill>
                  <a:schemeClr val="tx1"/>
                </a:solidFill>
                <a:latin typeface="+mn-lt"/>
                <a:ea typeface="+mn-ea"/>
                <a:cs typeface="+mn-cs"/>
              </a:defRPr>
            </a:lvl5pPr>
            <a:lvl6pPr marL="2284396" algn="l" defTabSz="913759" rtl="0" eaLnBrk="1" latinLnBrk="0" hangingPunct="1">
              <a:defRPr sz="1800" kern="1200">
                <a:solidFill>
                  <a:schemeClr val="tx1"/>
                </a:solidFill>
                <a:latin typeface="+mn-lt"/>
                <a:ea typeface="+mn-ea"/>
                <a:cs typeface="+mn-cs"/>
              </a:defRPr>
            </a:lvl6pPr>
            <a:lvl7pPr marL="2741276" algn="l" defTabSz="913759" rtl="0" eaLnBrk="1" latinLnBrk="0" hangingPunct="1">
              <a:defRPr sz="1800" kern="1200">
                <a:solidFill>
                  <a:schemeClr val="tx1"/>
                </a:solidFill>
                <a:latin typeface="+mn-lt"/>
                <a:ea typeface="+mn-ea"/>
                <a:cs typeface="+mn-cs"/>
              </a:defRPr>
            </a:lvl7pPr>
            <a:lvl8pPr marL="3198155" algn="l" defTabSz="913759" rtl="0" eaLnBrk="1" latinLnBrk="0" hangingPunct="1">
              <a:defRPr sz="1800" kern="1200">
                <a:solidFill>
                  <a:schemeClr val="tx1"/>
                </a:solidFill>
                <a:latin typeface="+mn-lt"/>
                <a:ea typeface="+mn-ea"/>
                <a:cs typeface="+mn-cs"/>
              </a:defRPr>
            </a:lvl8pPr>
            <a:lvl9pPr marL="3655035" algn="l" defTabSz="913759" rtl="0" eaLnBrk="1" latinLnBrk="0" hangingPunct="1">
              <a:defRPr sz="1800" kern="1200">
                <a:solidFill>
                  <a:schemeClr val="tx1"/>
                </a:solidFill>
                <a:latin typeface="+mn-lt"/>
                <a:ea typeface="+mn-ea"/>
                <a:cs typeface="+mn-cs"/>
              </a:defRPr>
            </a:lvl9pPr>
          </a:lstStyle>
          <a:p>
            <a:r>
              <a:rPr lang="en-US" dirty="0"/>
              <a:t>Creating affordable access to higher education.</a:t>
            </a:r>
          </a:p>
        </p:txBody>
      </p:sp>
      <p:grpSp>
        <p:nvGrpSpPr>
          <p:cNvPr id="30" name="Group 29">
            <a:extLst>
              <a:ext uri="{FF2B5EF4-FFF2-40B4-BE49-F238E27FC236}">
                <a16:creationId xmlns:a16="http://schemas.microsoft.com/office/drawing/2014/main" id="{5FA8E74A-36F7-CC4F-BBAE-F9A9BBC40197}"/>
              </a:ext>
            </a:extLst>
          </p:cNvPr>
          <p:cNvGrpSpPr/>
          <p:nvPr/>
        </p:nvGrpSpPr>
        <p:grpSpPr>
          <a:xfrm>
            <a:off x="321022" y="1568830"/>
            <a:ext cx="8803736" cy="4649717"/>
            <a:chOff x="3923035" y="1161899"/>
            <a:chExt cx="6891494" cy="3639766"/>
          </a:xfrm>
        </p:grpSpPr>
        <p:pic>
          <p:nvPicPr>
            <p:cNvPr id="31" name="Picture 30">
              <a:extLst>
                <a:ext uri="{FF2B5EF4-FFF2-40B4-BE49-F238E27FC236}">
                  <a16:creationId xmlns:a16="http://schemas.microsoft.com/office/drawing/2014/main" id="{B6E57D5A-CCCC-7247-B322-0EAAC1EA14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3035" y="1161899"/>
              <a:ext cx="6891494" cy="3639766"/>
            </a:xfrm>
            <a:prstGeom prst="rect">
              <a:avLst/>
            </a:prstGeom>
          </p:spPr>
        </p:pic>
        <p:sp>
          <p:nvSpPr>
            <p:cNvPr id="32" name="Freeform 31">
              <a:extLst>
                <a:ext uri="{FF2B5EF4-FFF2-40B4-BE49-F238E27FC236}">
                  <a16:creationId xmlns:a16="http://schemas.microsoft.com/office/drawing/2014/main" id="{031C03DC-4D43-5942-9F44-96289CE4279F}"/>
                </a:ext>
              </a:extLst>
            </p:cNvPr>
            <p:cNvSpPr/>
            <p:nvPr/>
          </p:nvSpPr>
          <p:spPr>
            <a:xfrm>
              <a:off x="4987523" y="1409820"/>
              <a:ext cx="4608343" cy="2862920"/>
            </a:xfrm>
            <a:custGeom>
              <a:avLst/>
              <a:gdLst>
                <a:gd name="connsiteX0" fmla="*/ 0 w 4476541"/>
                <a:gd name="connsiteY0" fmla="*/ 0 h 2823587"/>
                <a:gd name="connsiteX1" fmla="*/ 4476541 w 4476541"/>
                <a:gd name="connsiteY1" fmla="*/ 0 h 2823587"/>
                <a:gd name="connsiteX2" fmla="*/ 4476541 w 4476541"/>
                <a:gd name="connsiteY2" fmla="*/ 2823587 h 2823587"/>
                <a:gd name="connsiteX3" fmla="*/ 0 w 4476541"/>
                <a:gd name="connsiteY3" fmla="*/ 2823587 h 2823587"/>
              </a:gdLst>
              <a:ahLst/>
              <a:cxnLst>
                <a:cxn ang="0">
                  <a:pos x="connsiteX0" y="connsiteY0"/>
                </a:cxn>
                <a:cxn ang="0">
                  <a:pos x="connsiteX1" y="connsiteY1"/>
                </a:cxn>
                <a:cxn ang="0">
                  <a:pos x="connsiteX2" y="connsiteY2"/>
                </a:cxn>
                <a:cxn ang="0">
                  <a:pos x="connsiteX3" y="connsiteY3"/>
                </a:cxn>
              </a:cxnLst>
              <a:rect l="l" t="t" r="r" b="b"/>
              <a:pathLst>
                <a:path w="4476541" h="2823587">
                  <a:moveTo>
                    <a:pt x="0" y="0"/>
                  </a:moveTo>
                  <a:lnTo>
                    <a:pt x="4476541" y="0"/>
                  </a:lnTo>
                  <a:lnTo>
                    <a:pt x="4476541" y="2823587"/>
                  </a:lnTo>
                  <a:lnTo>
                    <a:pt x="0" y="2823587"/>
                  </a:lnTo>
                  <a:close/>
                </a:path>
              </a:pathLst>
            </a:cu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30" dirty="0"/>
                <a:t>Fastweb.com</a:t>
              </a:r>
            </a:p>
            <a:p>
              <a:pPr algn="ctr"/>
              <a:r>
                <a:rPr lang="en-US" sz="3530" dirty="0"/>
                <a:t>Collegeboard.org</a:t>
              </a:r>
            </a:p>
            <a:p>
              <a:pPr algn="ctr"/>
              <a:r>
                <a:rPr lang="en-US" sz="3530" dirty="0"/>
                <a:t>Scholarshipamerica.org</a:t>
              </a:r>
            </a:p>
            <a:p>
              <a:pPr algn="ctr"/>
              <a:r>
                <a:rPr lang="en-US" sz="3530" dirty="0"/>
                <a:t>GoingMerry.com</a:t>
              </a:r>
            </a:p>
            <a:p>
              <a:pPr algn="ctr"/>
              <a:endParaRPr lang="en-US" sz="3530" dirty="0"/>
            </a:p>
          </p:txBody>
        </p:sp>
      </p:grpSp>
    </p:spTree>
    <p:extLst>
      <p:ext uri="{BB962C8B-B14F-4D97-AF65-F5344CB8AC3E}">
        <p14:creationId xmlns:p14="http://schemas.microsoft.com/office/powerpoint/2010/main" val="3430188241"/>
      </p:ext>
    </p:extLst>
  </p:cSld>
  <p:clrMapOvr>
    <a:masterClrMapping/>
  </p:clrMapOvr>
  <p:transition spd="slow">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29369" y="238539"/>
            <a:ext cx="8263890" cy="1030573"/>
          </a:xfrm>
        </p:spPr>
        <p:txBody>
          <a:bodyPr anchor="b">
            <a:normAutofit/>
          </a:bodyPr>
          <a:lstStyle/>
          <a:p>
            <a:r>
              <a:rPr lang="en-US" sz="4700" dirty="0"/>
              <a:t>Scholarship Opportunities</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429368" y="2071316"/>
            <a:ext cx="5057031" cy="4463596"/>
          </a:xfrm>
        </p:spPr>
        <p:txBody>
          <a:bodyPr anchor="t">
            <a:normAutofit/>
          </a:bodyPr>
          <a:lstStyle/>
          <a:p>
            <a:r>
              <a:rPr lang="en-US" sz="2000" dirty="0"/>
              <a:t>Mike Rowe Works Foundation </a:t>
            </a:r>
          </a:p>
          <a:p>
            <a:r>
              <a:rPr lang="en-US" sz="2000" dirty="0"/>
              <a:t>Live Mas Scholarship –Taco Bell</a:t>
            </a:r>
          </a:p>
          <a:p>
            <a:r>
              <a:rPr lang="en-US" sz="2000" dirty="0"/>
              <a:t>Cameron Impact Scholarship </a:t>
            </a:r>
          </a:p>
          <a:p>
            <a:r>
              <a:rPr lang="en-US" sz="2000" dirty="0"/>
              <a:t>Equitable Excellence Scholarship </a:t>
            </a:r>
          </a:p>
          <a:p>
            <a:r>
              <a:rPr lang="en-US" sz="2000" dirty="0"/>
              <a:t>Coca Cola Scholars</a:t>
            </a:r>
          </a:p>
          <a:p>
            <a:r>
              <a:rPr lang="en-US" sz="2000" dirty="0"/>
              <a:t>QuestBridge</a:t>
            </a:r>
          </a:p>
          <a:p>
            <a:r>
              <a:rPr lang="en-US" sz="2000" dirty="0"/>
              <a:t>College Board Opportunity Scholarships</a:t>
            </a:r>
          </a:p>
          <a:p>
            <a:r>
              <a:rPr lang="en-US" sz="2000" dirty="0"/>
              <a:t>Doodle4Google </a:t>
            </a:r>
          </a:p>
          <a:p>
            <a:r>
              <a:rPr lang="en-US" sz="2000" dirty="0"/>
              <a:t>Stuck at Prom – Duct Tape</a:t>
            </a:r>
          </a:p>
          <a:p>
            <a:r>
              <a:rPr lang="en-US" sz="2000" dirty="0"/>
              <a:t>Horatio Alger Association Scholarship</a:t>
            </a:r>
          </a:p>
        </p:txBody>
      </p:sp>
      <p:pic>
        <p:nvPicPr>
          <p:cNvPr id="5" name="Picture 2">
            <a:extLst>
              <a:ext uri="{FF2B5EF4-FFF2-40B4-BE49-F238E27FC236}">
                <a16:creationId xmlns:a16="http://schemas.microsoft.com/office/drawing/2014/main" id="{3E2E7CE1-7719-4B4A-A28B-E36FA2A5E8E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569" r="-3" b="-3"/>
          <a:stretch/>
        </p:blipFill>
        <p:spPr bwMode="auto">
          <a:xfrm>
            <a:off x="5756743" y="2093976"/>
            <a:ext cx="2955798" cy="409651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4031153"/>
      </p:ext>
    </p:extLst>
  </p:cSld>
  <p:clrMapOvr>
    <a:masterClrMapping/>
  </p:clrMapOvr>
  <p:transition spd="slow">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0700BDD-4450-4752-88E3-C47FE0E257BA}"/>
              </a:ext>
            </a:extLst>
          </p:cNvPr>
          <p:cNvSpPr>
            <a:spLocks noGrp="1"/>
          </p:cNvSpPr>
          <p:nvPr>
            <p:ph type="title"/>
          </p:nvPr>
        </p:nvSpPr>
        <p:spPr>
          <a:xfrm>
            <a:off x="442170" y="856180"/>
            <a:ext cx="3420438" cy="1128068"/>
          </a:xfrm>
        </p:spPr>
        <p:txBody>
          <a:bodyPr vert="horz" lIns="91440" tIns="45720" rIns="91440" bIns="45720" rtlCol="0" anchor="ctr">
            <a:normAutofit/>
          </a:bodyPr>
          <a:lstStyle/>
          <a:p>
            <a:pPr algn="l">
              <a:lnSpc>
                <a:spcPct val="90000"/>
              </a:lnSpc>
            </a:pPr>
            <a:r>
              <a:rPr lang="en-US" sz="3500" dirty="0"/>
              <a:t>Scholarship Search Tips</a:t>
            </a:r>
          </a:p>
        </p:txBody>
      </p:sp>
      <p:grpSp>
        <p:nvGrpSpPr>
          <p:cNvPr id="44" name="Group 4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45" name="Rectangle 4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8" name="Rectangle 4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D9B5E84-3A91-4AD3-919F-13222DF3D98C}"/>
              </a:ext>
            </a:extLst>
          </p:cNvPr>
          <p:cNvSpPr>
            <a:spLocks noGrp="1"/>
          </p:cNvSpPr>
          <p:nvPr>
            <p:ph idx="1"/>
          </p:nvPr>
        </p:nvSpPr>
        <p:spPr>
          <a:xfrm>
            <a:off x="442171" y="2514600"/>
            <a:ext cx="3420438" cy="3795490"/>
          </a:xfrm>
        </p:spPr>
        <p:txBody>
          <a:bodyPr vert="horz" lIns="91440" tIns="45720" rIns="91440" bIns="45720" rtlCol="0" anchor="ctr">
            <a:normAutofit fontScale="92500" lnSpcReduction="20000"/>
          </a:bodyPr>
          <a:lstStyle/>
          <a:p>
            <a:pPr marL="280941" indent="-280941">
              <a:buFont typeface="Wingdings" panose="05000000000000000000" pitchFamily="2" charset="2"/>
              <a:buChar char="ü"/>
            </a:pPr>
            <a:endParaRPr lang="en-US" sz="1800" dirty="0"/>
          </a:p>
          <a:p>
            <a:pPr marL="280941" indent="-280941">
              <a:buFont typeface="Wingdings" panose="05000000000000000000" pitchFamily="2" charset="2"/>
              <a:buChar char="ü"/>
            </a:pPr>
            <a:r>
              <a:rPr lang="en-US" sz="1800" dirty="0"/>
              <a:t>Begin Searching Early – you don’t have to be a senior to search for scholarships</a:t>
            </a:r>
          </a:p>
          <a:p>
            <a:pPr marL="400050" indent="-285750">
              <a:lnSpc>
                <a:spcPct val="90000"/>
              </a:lnSpc>
              <a:buFont typeface="Wingdings" panose="05000000000000000000" pitchFamily="2" charset="2"/>
              <a:buChar char="ü"/>
            </a:pPr>
            <a:endParaRPr lang="en-US" sz="1800" dirty="0"/>
          </a:p>
          <a:p>
            <a:pPr marL="400050" indent="-285750">
              <a:lnSpc>
                <a:spcPct val="90000"/>
              </a:lnSpc>
              <a:buFont typeface="Wingdings" panose="05000000000000000000" pitchFamily="2" charset="2"/>
              <a:buChar char="ü"/>
            </a:pPr>
            <a:r>
              <a:rPr lang="en-US" sz="1800" dirty="0"/>
              <a:t>Don’t ignore scholarships with smaller award amounts</a:t>
            </a:r>
          </a:p>
          <a:p>
            <a:pPr marL="400050" indent="-285750">
              <a:lnSpc>
                <a:spcPct val="90000"/>
              </a:lnSpc>
              <a:buFont typeface="Wingdings" panose="05000000000000000000" pitchFamily="2" charset="2"/>
              <a:buChar char="ü"/>
            </a:pPr>
            <a:endParaRPr lang="en-US" sz="1800" dirty="0">
              <a:latin typeface="Open Sans" panose="020B0604020202020204"/>
            </a:endParaRPr>
          </a:p>
          <a:p>
            <a:pPr defTabSz="806301">
              <a:buFont typeface="Wingdings" panose="05000000000000000000" pitchFamily="2" charset="2"/>
              <a:buChar char="ü"/>
            </a:pPr>
            <a:r>
              <a:rPr lang="en-US" sz="1800" dirty="0">
                <a:latin typeface="Open Sans" panose="020B0604020202020204"/>
              </a:rPr>
              <a:t>Write an essay that makes a strong impression</a:t>
            </a:r>
          </a:p>
          <a:p>
            <a:pPr defTabSz="806301"/>
            <a:endParaRPr lang="en-US" sz="1800" dirty="0">
              <a:latin typeface="Open Sans" panose="020B0604020202020204"/>
            </a:endParaRPr>
          </a:p>
          <a:p>
            <a:pPr marL="280941" indent="-280941">
              <a:buFont typeface="Wingdings" panose="05000000000000000000" pitchFamily="2" charset="2"/>
              <a:buChar char="ü"/>
            </a:pPr>
            <a:r>
              <a:rPr lang="en-US" sz="1800" dirty="0"/>
              <a:t>Search for scholarships every year</a:t>
            </a:r>
          </a:p>
          <a:p>
            <a:pPr marL="280941" indent="-280941">
              <a:buFont typeface="Wingdings" panose="05000000000000000000" pitchFamily="2" charset="2"/>
              <a:buChar char="ü"/>
            </a:pPr>
            <a:endParaRPr lang="en-US" sz="1800" dirty="0"/>
          </a:p>
          <a:p>
            <a:pPr marL="280941" indent="-280941">
              <a:buFont typeface="Wingdings" panose="05000000000000000000" pitchFamily="2" charset="2"/>
              <a:buChar char="ü"/>
            </a:pPr>
            <a:r>
              <a:rPr lang="en-US" sz="1800" dirty="0"/>
              <a:t>Watch for Scholarship Scams</a:t>
            </a:r>
          </a:p>
          <a:p>
            <a:pPr defTabSz="806301"/>
            <a:endParaRPr lang="en-US" sz="1800" dirty="0">
              <a:latin typeface="Open Sans" panose="020B0604020202020204"/>
            </a:endParaRPr>
          </a:p>
          <a:p>
            <a:pPr defTabSz="806301"/>
            <a:endParaRPr lang="en-US" sz="1800" dirty="0"/>
          </a:p>
        </p:txBody>
      </p:sp>
      <p:sp>
        <p:nvSpPr>
          <p:cNvPr id="50" name="Rectangle 4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14EF7030-780A-425A-8056-26AB8995F9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4483341" y="799352"/>
            <a:ext cx="4069057" cy="5259296"/>
          </a:xfrm>
          <a:prstGeom prst="rect">
            <a:avLst/>
          </a:prstGeom>
        </p:spPr>
      </p:pic>
      <p:sp>
        <p:nvSpPr>
          <p:cNvPr id="13" name="TextBox 12">
            <a:extLst>
              <a:ext uri="{FF2B5EF4-FFF2-40B4-BE49-F238E27FC236}">
                <a16:creationId xmlns:a16="http://schemas.microsoft.com/office/drawing/2014/main" id="{BA5ED85F-F90D-499B-A966-11EF5B80A8DB}"/>
              </a:ext>
            </a:extLst>
          </p:cNvPr>
          <p:cNvSpPr txBox="1"/>
          <p:nvPr/>
        </p:nvSpPr>
        <p:spPr>
          <a:xfrm>
            <a:off x="1400175" y="6286726"/>
            <a:ext cx="5410200" cy="369332"/>
          </a:xfrm>
          <a:prstGeom prst="rect">
            <a:avLst/>
          </a:prstGeom>
          <a:noFill/>
        </p:spPr>
        <p:txBody>
          <a:bodyPr wrap="square" rtlCol="0">
            <a:spAutoFit/>
          </a:bodyPr>
          <a:lstStyle/>
          <a:p>
            <a:r>
              <a:rPr lang="en-US" b="1" dirty="0">
                <a:solidFill>
                  <a:srgbClr val="FF0000"/>
                </a:solidFill>
              </a:rPr>
              <a:t>Don’t Miss Deadlines</a:t>
            </a:r>
          </a:p>
        </p:txBody>
      </p:sp>
    </p:spTree>
    <p:extLst>
      <p:ext uri="{BB962C8B-B14F-4D97-AF65-F5344CB8AC3E}">
        <p14:creationId xmlns:p14="http://schemas.microsoft.com/office/powerpoint/2010/main" val="13889744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0323" y="0"/>
            <a:ext cx="4703677"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panose="020B0604020202020204"/>
              <a:ea typeface="+mn-ea"/>
              <a:cs typeface="+mn-cs"/>
            </a:endParaRPr>
          </a:p>
        </p:txBody>
      </p:sp>
      <p:pic>
        <p:nvPicPr>
          <p:cNvPr id="21" name="Picture 20">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9144000" cy="6858000"/>
          </a:xfrm>
          <a:prstGeom prst="rect">
            <a:avLst/>
          </a:prstGeom>
        </p:spPr>
      </p:pic>
      <p:sp>
        <p:nvSpPr>
          <p:cNvPr id="2" name="Title 1">
            <a:extLst>
              <a:ext uri="{FF2B5EF4-FFF2-40B4-BE49-F238E27FC236}">
                <a16:creationId xmlns:a16="http://schemas.microsoft.com/office/drawing/2014/main" id="{8FA3547D-7350-43CD-9B03-8099FE7CED47}"/>
              </a:ext>
            </a:extLst>
          </p:cNvPr>
          <p:cNvSpPr>
            <a:spLocks noGrp="1"/>
          </p:cNvSpPr>
          <p:nvPr>
            <p:ph type="title"/>
          </p:nvPr>
        </p:nvSpPr>
        <p:spPr>
          <a:xfrm>
            <a:off x="494999" y="228600"/>
            <a:ext cx="3086401" cy="1311664"/>
          </a:xfrm>
        </p:spPr>
        <p:txBody>
          <a:bodyPr>
            <a:normAutofit/>
          </a:bodyPr>
          <a:lstStyle/>
          <a:p>
            <a:r>
              <a:rPr lang="en-US" dirty="0">
                <a:solidFill>
                  <a:schemeClr val="accent1">
                    <a:lumMod val="75000"/>
                  </a:schemeClr>
                </a:solidFill>
              </a:rPr>
              <a:t>Advice from Graduating Seniors</a:t>
            </a:r>
          </a:p>
        </p:txBody>
      </p:sp>
      <p:sp>
        <p:nvSpPr>
          <p:cNvPr id="11" name="Content Placeholder 10">
            <a:extLst>
              <a:ext uri="{FF2B5EF4-FFF2-40B4-BE49-F238E27FC236}">
                <a16:creationId xmlns:a16="http://schemas.microsoft.com/office/drawing/2014/main" id="{3940ECED-9471-4151-9277-DC31B38CDF65}"/>
              </a:ext>
            </a:extLst>
          </p:cNvPr>
          <p:cNvSpPr>
            <a:spLocks noGrp="1"/>
          </p:cNvSpPr>
          <p:nvPr>
            <p:ph idx="1"/>
          </p:nvPr>
        </p:nvSpPr>
        <p:spPr>
          <a:xfrm>
            <a:off x="152401" y="1600200"/>
            <a:ext cx="4419599" cy="5105399"/>
          </a:xfrm>
        </p:spPr>
        <p:txBody>
          <a:bodyPr anchor="ctr">
            <a:normAutofit/>
          </a:bodyPr>
          <a:lstStyle/>
          <a:p>
            <a:pPr>
              <a:lnSpc>
                <a:spcPct val="90000"/>
              </a:lnSpc>
            </a:pPr>
            <a:r>
              <a:rPr lang="en-US" sz="1800" dirty="0">
                <a:solidFill>
                  <a:srgbClr val="000000"/>
                </a:solidFill>
              </a:rPr>
              <a:t>Teacher recommendations mean a lot. Your essay is probably the biggest thing they’re going to look at.</a:t>
            </a:r>
          </a:p>
          <a:p>
            <a:pPr>
              <a:lnSpc>
                <a:spcPct val="90000"/>
              </a:lnSpc>
            </a:pPr>
            <a:endParaRPr lang="en-US" sz="1800" dirty="0">
              <a:solidFill>
                <a:srgbClr val="000000"/>
              </a:solidFill>
            </a:endParaRPr>
          </a:p>
          <a:p>
            <a:pPr>
              <a:lnSpc>
                <a:spcPct val="90000"/>
              </a:lnSpc>
            </a:pPr>
            <a:r>
              <a:rPr lang="en-US" sz="1800" dirty="0">
                <a:solidFill>
                  <a:srgbClr val="000000"/>
                </a:solidFill>
              </a:rPr>
              <a:t>It takes a great deal of dedication, but it is so worth it in the end!</a:t>
            </a:r>
          </a:p>
          <a:p>
            <a:pPr>
              <a:lnSpc>
                <a:spcPct val="90000"/>
              </a:lnSpc>
            </a:pPr>
            <a:endParaRPr lang="en-US" sz="1800" dirty="0">
              <a:solidFill>
                <a:srgbClr val="000000"/>
              </a:solidFill>
            </a:endParaRPr>
          </a:p>
          <a:p>
            <a:pPr>
              <a:lnSpc>
                <a:spcPct val="90000"/>
              </a:lnSpc>
            </a:pPr>
            <a:r>
              <a:rPr lang="en-US" sz="1800" dirty="0">
                <a:solidFill>
                  <a:srgbClr val="000000"/>
                </a:solidFill>
              </a:rPr>
              <a:t>Start early and look around locally.</a:t>
            </a:r>
          </a:p>
          <a:p>
            <a:pPr>
              <a:lnSpc>
                <a:spcPct val="90000"/>
              </a:lnSpc>
            </a:pPr>
            <a:endParaRPr lang="en-US" sz="1800" dirty="0">
              <a:solidFill>
                <a:srgbClr val="000000"/>
              </a:solidFill>
            </a:endParaRPr>
          </a:p>
          <a:p>
            <a:pPr>
              <a:lnSpc>
                <a:spcPct val="90000"/>
              </a:lnSpc>
            </a:pPr>
            <a:r>
              <a:rPr lang="en-US" sz="1800" dirty="0">
                <a:solidFill>
                  <a:srgbClr val="000000"/>
                </a:solidFill>
              </a:rPr>
              <a:t>Even if it's a lengthy application, take the time and fill it out. Chances are that other people think it's too long and won't take the time to do it themselves.</a:t>
            </a:r>
          </a:p>
        </p:txBody>
      </p:sp>
      <p:sp>
        <p:nvSpPr>
          <p:cNvPr id="23"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035436" y="590635"/>
            <a:ext cx="4108564"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panose="020B0604020202020204"/>
              <a:ea typeface="+mn-ea"/>
              <a:cs typeface="+mn-cs"/>
            </a:endParaRPr>
          </a:p>
        </p:txBody>
      </p:sp>
      <p:pic>
        <p:nvPicPr>
          <p:cNvPr id="7" name="Content Placeholder 6" descr="College students at graduation">
            <a:extLst>
              <a:ext uri="{FF2B5EF4-FFF2-40B4-BE49-F238E27FC236}">
                <a16:creationId xmlns:a16="http://schemas.microsoft.com/office/drawing/2014/main" id="{2F28EE8D-F881-4BEE-810F-5E7022B6CD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623" r="42873" b="1"/>
          <a:stretch/>
        </p:blipFill>
        <p:spPr>
          <a:xfrm>
            <a:off x="5169988" y="770037"/>
            <a:ext cx="3974012"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24635419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A8C681-67F2-4588-A9F4-65646F26A077}"/>
              </a:ext>
            </a:extLst>
          </p:cNvPr>
          <p:cNvSpPr>
            <a:spLocks noGrp="1"/>
          </p:cNvSpPr>
          <p:nvPr>
            <p:ph type="body" sz="quarter" idx="10"/>
          </p:nvPr>
        </p:nvSpPr>
        <p:spPr/>
        <p:txBody>
          <a:bodyPr/>
          <a:lstStyle/>
          <a:p>
            <a:r>
              <a:rPr lang="en-US" dirty="0"/>
              <a:t>Financial Aid Programs</a:t>
            </a:r>
          </a:p>
        </p:txBody>
      </p:sp>
    </p:spTree>
    <p:extLst>
      <p:ext uri="{BB962C8B-B14F-4D97-AF65-F5344CB8AC3E}">
        <p14:creationId xmlns:p14="http://schemas.microsoft.com/office/powerpoint/2010/main" val="1379626834"/>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2FA0B1-E3AB-3843-991A-21CD207B14C0}"/>
              </a:ext>
            </a:extLst>
          </p:cNvPr>
          <p:cNvSpPr>
            <a:spLocks noGrp="1"/>
          </p:cNvSpPr>
          <p:nvPr>
            <p:ph type="body" sz="quarter" idx="10"/>
          </p:nvPr>
        </p:nvSpPr>
        <p:spPr/>
        <p:txBody>
          <a:bodyPr/>
          <a:lstStyle/>
          <a:p>
            <a:r>
              <a:rPr lang="en-US" dirty="0"/>
              <a:t>Determining Affordability</a:t>
            </a:r>
          </a:p>
        </p:txBody>
      </p:sp>
    </p:spTree>
    <p:extLst>
      <p:ext uri="{BB962C8B-B14F-4D97-AF65-F5344CB8AC3E}">
        <p14:creationId xmlns:p14="http://schemas.microsoft.com/office/powerpoint/2010/main" val="3332003605"/>
      </p:ext>
    </p:extLst>
  </p:cSld>
  <p:clrMapOvr>
    <a:masterClrMapping/>
  </p:clrMapOvr>
  <p:transition spd="slow">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440A4A-FF24-41BA-8024-01DB77A7A980}"/>
              </a:ext>
            </a:extLst>
          </p:cNvPr>
          <p:cNvSpPr>
            <a:spLocks noGrp="1"/>
          </p:cNvSpPr>
          <p:nvPr>
            <p:ph idx="1"/>
          </p:nvPr>
        </p:nvSpPr>
        <p:spPr/>
        <p:txBody>
          <a:bodyPr/>
          <a:lstStyle/>
          <a:p>
            <a:pPr>
              <a:buFont typeface="Wingdings" panose="05000000000000000000" pitchFamily="2" charset="2"/>
              <a:buChar char="ü"/>
            </a:pPr>
            <a:r>
              <a:rPr lang="en-US" dirty="0"/>
              <a:t>Based on Financial Need</a:t>
            </a:r>
          </a:p>
          <a:p>
            <a:pPr>
              <a:buFont typeface="Wingdings" panose="05000000000000000000" pitchFamily="2" charset="2"/>
              <a:buChar char="ü"/>
            </a:pPr>
            <a:endParaRPr lang="en-US" dirty="0"/>
          </a:p>
          <a:p>
            <a:pPr>
              <a:buFont typeface="Wingdings" panose="05000000000000000000" pitchFamily="2" charset="2"/>
              <a:buChar char="ü"/>
            </a:pPr>
            <a:r>
              <a:rPr lang="en-US" dirty="0"/>
              <a:t>Must be enrolled in a program that is at least 2 years in length</a:t>
            </a:r>
          </a:p>
          <a:p>
            <a:pPr>
              <a:buFont typeface="Wingdings" panose="05000000000000000000" pitchFamily="2" charset="2"/>
              <a:buChar char="ü"/>
            </a:pPr>
            <a:endParaRPr lang="en-US" dirty="0"/>
          </a:p>
          <a:p>
            <a:pPr>
              <a:buFont typeface="Wingdings" panose="05000000000000000000" pitchFamily="2" charset="2"/>
              <a:buChar char="ü"/>
            </a:pPr>
            <a:r>
              <a:rPr lang="en-US" dirty="0"/>
              <a:t>Enrolled at a PHEAA approved school</a:t>
            </a:r>
          </a:p>
          <a:p>
            <a:pPr>
              <a:buFont typeface="Wingdings" panose="05000000000000000000" pitchFamily="2" charset="2"/>
              <a:buChar char="ü"/>
            </a:pPr>
            <a:endParaRPr lang="en-US" dirty="0"/>
          </a:p>
          <a:p>
            <a:pPr>
              <a:buFont typeface="Wingdings" panose="05000000000000000000" pitchFamily="2" charset="2"/>
              <a:buChar char="ü"/>
            </a:pPr>
            <a:r>
              <a:rPr lang="en-US" dirty="0"/>
              <a:t>Award amount determined from information on the FAFSA and in part by the cost of the school</a:t>
            </a:r>
          </a:p>
          <a:p>
            <a:pPr marL="0" indent="0">
              <a:buNone/>
            </a:pPr>
            <a:endParaRPr lang="en-US" dirty="0"/>
          </a:p>
        </p:txBody>
      </p:sp>
      <p:sp>
        <p:nvSpPr>
          <p:cNvPr id="3" name="Title 2">
            <a:extLst>
              <a:ext uri="{FF2B5EF4-FFF2-40B4-BE49-F238E27FC236}">
                <a16:creationId xmlns:a16="http://schemas.microsoft.com/office/drawing/2014/main" id="{452EAA25-AA1A-4766-8AE4-C1C6FE760B47}"/>
              </a:ext>
            </a:extLst>
          </p:cNvPr>
          <p:cNvSpPr>
            <a:spLocks noGrp="1"/>
          </p:cNvSpPr>
          <p:nvPr>
            <p:ph type="title"/>
          </p:nvPr>
        </p:nvSpPr>
        <p:spPr/>
        <p:txBody>
          <a:bodyPr/>
          <a:lstStyle/>
          <a:p>
            <a:r>
              <a:rPr lang="en-US" dirty="0"/>
              <a:t>Pennsylvania State Grant</a:t>
            </a:r>
          </a:p>
        </p:txBody>
      </p:sp>
      <p:sp>
        <p:nvSpPr>
          <p:cNvPr id="4" name="Slide Number Placeholder 3">
            <a:extLst>
              <a:ext uri="{FF2B5EF4-FFF2-40B4-BE49-F238E27FC236}">
                <a16:creationId xmlns:a16="http://schemas.microsoft.com/office/drawing/2014/main" id="{40F79BEE-68F6-4B8F-8D91-15A5025ACD33}"/>
              </a:ext>
            </a:extLst>
          </p:cNvPr>
          <p:cNvSpPr>
            <a:spLocks noGrp="1"/>
          </p:cNvSpPr>
          <p:nvPr>
            <p:ph type="sldNum" sz="quarter" idx="12"/>
          </p:nvPr>
        </p:nvSpPr>
        <p:spPr/>
        <p:txBody>
          <a:bodyPr/>
          <a:lstStyle/>
          <a:p>
            <a:fld id="{3ECAA9F2-51A7-FA4F-B019-4D81CA3B727C}" type="slidenum">
              <a:rPr lang="en-US" smtClean="0"/>
              <a:pPr/>
              <a:t>40</a:t>
            </a:fld>
            <a:endParaRPr lang="en-US" dirty="0"/>
          </a:p>
        </p:txBody>
      </p:sp>
    </p:spTree>
    <p:extLst>
      <p:ext uri="{BB962C8B-B14F-4D97-AF65-F5344CB8AC3E}">
        <p14:creationId xmlns:p14="http://schemas.microsoft.com/office/powerpoint/2010/main" val="4207771197"/>
      </p:ext>
    </p:extLst>
  </p:cSld>
  <p:clrMapOvr>
    <a:masterClrMapping/>
  </p:clrMapOvr>
  <p:transition spd="slow">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prstGeom prst="rect">
            <a:avLst/>
          </a:prstGeom>
        </p:spPr>
        <p:txBody>
          <a:bodyPr/>
          <a:lstStyle/>
          <a:p>
            <a:r>
              <a:rPr lang="en-US" dirty="0"/>
              <a:t>2022-23 Award Amounts</a:t>
            </a:r>
          </a:p>
        </p:txBody>
      </p:sp>
      <p:sp>
        <p:nvSpPr>
          <p:cNvPr id="4" name="Slide Number Placeholder 3">
            <a:extLst>
              <a:ext uri="{FF2B5EF4-FFF2-40B4-BE49-F238E27FC236}">
                <a16:creationId xmlns:a16="http://schemas.microsoft.com/office/drawing/2014/main" id="{71D63C6A-2EC1-3249-9ACA-2925CAD280FC}"/>
              </a:ext>
            </a:extLst>
          </p:cNvPr>
          <p:cNvSpPr>
            <a:spLocks noGrp="1"/>
          </p:cNvSpPr>
          <p:nvPr>
            <p:ph type="sldNum" sz="quarter" idx="12"/>
          </p:nvPr>
        </p:nvSpPr>
        <p:spPr/>
        <p:txBody>
          <a:bodyPr/>
          <a:lstStyle/>
          <a:p>
            <a:fld id="{3ECAA9F2-51A7-FA4F-B019-4D81CA3B727C}" type="slidenum">
              <a:rPr lang="en-US" smtClean="0"/>
              <a:pPr/>
              <a:t>41</a:t>
            </a:fld>
            <a:endParaRPr lang="en-US" dirty="0"/>
          </a:p>
        </p:txBody>
      </p:sp>
      <p:graphicFrame>
        <p:nvGraphicFramePr>
          <p:cNvPr id="2" name="Table 1"/>
          <p:cNvGraphicFramePr>
            <a:graphicFrameLocks noGrp="1"/>
          </p:cNvGraphicFramePr>
          <p:nvPr/>
        </p:nvGraphicFramePr>
        <p:xfrm>
          <a:off x="685800" y="1828800"/>
          <a:ext cx="7696200" cy="4152558"/>
        </p:xfrm>
        <a:graphic>
          <a:graphicData uri="http://schemas.openxmlformats.org/drawingml/2006/table">
            <a:tbl>
              <a:tblPr firstRow="1" bandRow="1">
                <a:tableStyleId>{00A15C55-8517-42AA-B614-E9B94910E393}</a:tableStyleId>
              </a:tblPr>
              <a:tblGrid>
                <a:gridCol w="2667000">
                  <a:extLst>
                    <a:ext uri="{9D8B030D-6E8A-4147-A177-3AD203B41FA5}">
                      <a16:colId xmlns:a16="http://schemas.microsoft.com/office/drawing/2014/main" val="20000"/>
                    </a:ext>
                  </a:extLst>
                </a:gridCol>
                <a:gridCol w="2463800">
                  <a:extLst>
                    <a:ext uri="{9D8B030D-6E8A-4147-A177-3AD203B41FA5}">
                      <a16:colId xmlns:a16="http://schemas.microsoft.com/office/drawing/2014/main" val="20001"/>
                    </a:ext>
                  </a:extLst>
                </a:gridCol>
                <a:gridCol w="2565400">
                  <a:extLst>
                    <a:ext uri="{9D8B030D-6E8A-4147-A177-3AD203B41FA5}">
                      <a16:colId xmlns:a16="http://schemas.microsoft.com/office/drawing/2014/main" val="20002"/>
                    </a:ext>
                  </a:extLst>
                </a:gridCol>
              </a:tblGrid>
              <a:tr h="1226478">
                <a:tc>
                  <a:txBody>
                    <a:bodyPr/>
                    <a:lstStyle/>
                    <a:p>
                      <a:pPr algn="ctr"/>
                      <a:r>
                        <a:rPr lang="en-US" sz="1900" dirty="0"/>
                        <a:t>Cost Tier</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7299"/>
                    </a:solidFill>
                  </a:tcPr>
                </a:tc>
                <a:tc>
                  <a:txBody>
                    <a:bodyPr/>
                    <a:lstStyle/>
                    <a:p>
                      <a:pPr algn="ctr"/>
                      <a:r>
                        <a:rPr lang="en-US" sz="1900" baseline="0" dirty="0"/>
                        <a:t>Maximum Award </a:t>
                      </a:r>
                      <a:endParaRPr lang="en-US" sz="1900" dirty="0"/>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7299"/>
                    </a:solidFill>
                  </a:tcPr>
                </a:tc>
                <a:tc>
                  <a:txBody>
                    <a:bodyPr/>
                    <a:lstStyle/>
                    <a:p>
                      <a:pPr algn="ctr"/>
                      <a:r>
                        <a:rPr lang="en-US" sz="1900" dirty="0"/>
                        <a:t>Minimum Award</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7299"/>
                    </a:solidFill>
                  </a:tcPr>
                </a:tc>
                <a:extLst>
                  <a:ext uri="{0D108BD9-81ED-4DB2-BD59-A6C34878D82A}">
                    <a16:rowId xmlns:a16="http://schemas.microsoft.com/office/drawing/2014/main" val="10000"/>
                  </a:ext>
                </a:extLst>
              </a:tr>
              <a:tr h="731520">
                <a:tc>
                  <a:txBody>
                    <a:bodyPr/>
                    <a:lstStyle/>
                    <a:p>
                      <a:pPr algn="ctr"/>
                      <a:r>
                        <a:rPr lang="en-US" sz="2400" dirty="0"/>
                        <a:t>$0 - $12,000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AECEB"/>
                    </a:solidFill>
                  </a:tcPr>
                </a:tc>
                <a:tc>
                  <a:txBody>
                    <a:bodyPr/>
                    <a:lstStyle/>
                    <a:p>
                      <a:pPr algn="ctr"/>
                      <a:r>
                        <a:rPr lang="en-US" sz="2400" dirty="0"/>
                        <a:t>$3,059</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AECEB"/>
                    </a:solidFill>
                  </a:tcPr>
                </a:tc>
                <a:tc>
                  <a:txBody>
                    <a:bodyPr/>
                    <a:lstStyle/>
                    <a:p>
                      <a:pPr algn="ctr"/>
                      <a:r>
                        <a:rPr lang="en-US" sz="2400" dirty="0"/>
                        <a:t>$500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AECEB"/>
                    </a:solidFill>
                  </a:tcPr>
                </a:tc>
                <a:extLst>
                  <a:ext uri="{0D108BD9-81ED-4DB2-BD59-A6C34878D82A}">
                    <a16:rowId xmlns:a16="http://schemas.microsoft.com/office/drawing/2014/main" val="10001"/>
                  </a:ext>
                </a:extLst>
              </a:tr>
              <a:tr h="731520">
                <a:tc>
                  <a:txBody>
                    <a:bodyPr/>
                    <a:lstStyle/>
                    <a:p>
                      <a:pPr algn="ctr"/>
                      <a:r>
                        <a:rPr lang="en-US" sz="2400" dirty="0"/>
                        <a:t>$12,001 - $19,000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5D9D9"/>
                    </a:solidFill>
                  </a:tcPr>
                </a:tc>
                <a:tc>
                  <a:txBody>
                    <a:bodyPr/>
                    <a:lstStyle/>
                    <a:p>
                      <a:pPr algn="ctr"/>
                      <a:r>
                        <a:rPr lang="en-US" sz="2400" dirty="0"/>
                        <a:t>$4,894</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5D9D9"/>
                    </a:solidFill>
                  </a:tcPr>
                </a:tc>
                <a:tc>
                  <a:txBody>
                    <a:bodyPr/>
                    <a:lstStyle/>
                    <a:p>
                      <a:pPr algn="ctr"/>
                      <a:r>
                        <a:rPr lang="en-US" sz="2400" dirty="0"/>
                        <a:t>$500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5D9D9"/>
                    </a:solidFill>
                  </a:tcPr>
                </a:tc>
                <a:extLst>
                  <a:ext uri="{0D108BD9-81ED-4DB2-BD59-A6C34878D82A}">
                    <a16:rowId xmlns:a16="http://schemas.microsoft.com/office/drawing/2014/main" val="10002"/>
                  </a:ext>
                </a:extLst>
              </a:tr>
              <a:tr h="731520">
                <a:tc>
                  <a:txBody>
                    <a:bodyPr/>
                    <a:lstStyle/>
                    <a:p>
                      <a:pPr algn="ctr"/>
                      <a:r>
                        <a:rPr lang="en-US" sz="2400" dirty="0"/>
                        <a:t>$19,001 - $29,000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AECEB"/>
                    </a:solidFill>
                  </a:tcPr>
                </a:tc>
                <a:tc>
                  <a:txBody>
                    <a:bodyPr/>
                    <a:lstStyle/>
                    <a:p>
                      <a:pPr algn="ctr"/>
                      <a:r>
                        <a:rPr lang="en-US" sz="2400" dirty="0"/>
                        <a:t>$5,261</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AECEB"/>
                    </a:solidFill>
                  </a:tcPr>
                </a:tc>
                <a:tc>
                  <a:txBody>
                    <a:bodyPr/>
                    <a:lstStyle/>
                    <a:p>
                      <a:pPr algn="ctr"/>
                      <a:r>
                        <a:rPr lang="en-US" sz="2400" dirty="0"/>
                        <a:t>$500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AECEB"/>
                    </a:solidFill>
                  </a:tcPr>
                </a:tc>
                <a:extLst>
                  <a:ext uri="{0D108BD9-81ED-4DB2-BD59-A6C34878D82A}">
                    <a16:rowId xmlns:a16="http://schemas.microsoft.com/office/drawing/2014/main" val="10003"/>
                  </a:ext>
                </a:extLst>
              </a:tr>
              <a:tr h="731520">
                <a:tc>
                  <a:txBody>
                    <a:bodyPr/>
                    <a:lstStyle/>
                    <a:p>
                      <a:pPr algn="ctr"/>
                      <a:r>
                        <a:rPr lang="en-US" sz="2400" dirty="0"/>
                        <a:t>$29,001 - $32,000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5D9D9"/>
                    </a:solidFill>
                  </a:tcPr>
                </a:tc>
                <a:tc>
                  <a:txBody>
                    <a:bodyPr/>
                    <a:lstStyle/>
                    <a:p>
                      <a:pPr algn="ctr"/>
                      <a:r>
                        <a:rPr lang="en-US" sz="2400" dirty="0"/>
                        <a:t>$5,750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5D9D9"/>
                    </a:solidFill>
                  </a:tcPr>
                </a:tc>
                <a:tc>
                  <a:txBody>
                    <a:bodyPr/>
                    <a:lstStyle/>
                    <a:p>
                      <a:pPr algn="ctr"/>
                      <a:r>
                        <a:rPr lang="en-US" sz="2400" dirty="0"/>
                        <a:t>$500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5D9D9"/>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272514057"/>
      </p:ext>
    </p:extLst>
  </p:cSld>
  <p:clrMapOvr>
    <a:masterClrMapping/>
  </p:clrMapOvr>
  <p:transition spd="slow">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772B4C4-B3DB-4C9C-ACE8-5810EAFAF182}"/>
              </a:ext>
            </a:extLst>
          </p:cNvPr>
          <p:cNvPicPr>
            <a:picLocks noChangeAspect="1"/>
          </p:cNvPicPr>
          <p:nvPr/>
        </p:nvPicPr>
        <p:blipFill>
          <a:blip r:embed="rId2"/>
          <a:stretch>
            <a:fillRect/>
          </a:stretch>
        </p:blipFill>
        <p:spPr>
          <a:xfrm>
            <a:off x="1194523" y="2947374"/>
            <a:ext cx="6754953" cy="963251"/>
          </a:xfrm>
          <a:prstGeom prst="rect">
            <a:avLst/>
          </a:prstGeom>
        </p:spPr>
      </p:pic>
      <p:sp>
        <p:nvSpPr>
          <p:cNvPr id="3" name="Title 2">
            <a:extLst>
              <a:ext uri="{FF2B5EF4-FFF2-40B4-BE49-F238E27FC236}">
                <a16:creationId xmlns:a16="http://schemas.microsoft.com/office/drawing/2014/main" id="{A0497438-95C0-4C16-A203-60E97C150731}"/>
              </a:ext>
            </a:extLst>
          </p:cNvPr>
          <p:cNvSpPr>
            <a:spLocks noGrp="1"/>
          </p:cNvSpPr>
          <p:nvPr>
            <p:ph type="title"/>
          </p:nvPr>
        </p:nvSpPr>
        <p:spPr/>
        <p:txBody>
          <a:bodyPr/>
          <a:lstStyle/>
          <a:p>
            <a:r>
              <a:rPr lang="en-US" sz="3200" dirty="0">
                <a:solidFill>
                  <a:schemeClr val="bg1"/>
                </a:solidFill>
                <a:ea typeface="Arial"/>
                <a:cs typeface="Arial"/>
                <a:sym typeface="Arial"/>
              </a:rPr>
              <a:t>2022-23 Out-of-State Awards</a:t>
            </a:r>
            <a:endParaRPr lang="en-US" dirty="0">
              <a:solidFill>
                <a:schemeClr val="bg1"/>
              </a:solidFill>
            </a:endParaRPr>
          </a:p>
        </p:txBody>
      </p:sp>
      <p:sp>
        <p:nvSpPr>
          <p:cNvPr id="4" name="Slide Number Placeholder 3">
            <a:extLst>
              <a:ext uri="{FF2B5EF4-FFF2-40B4-BE49-F238E27FC236}">
                <a16:creationId xmlns:a16="http://schemas.microsoft.com/office/drawing/2014/main" id="{078041CE-3A67-4C39-8AD8-93EF958DBF72}"/>
              </a:ext>
            </a:extLst>
          </p:cNvPr>
          <p:cNvSpPr>
            <a:spLocks noGrp="1"/>
          </p:cNvSpPr>
          <p:nvPr>
            <p:ph type="sldNum" sz="quarter" idx="12"/>
          </p:nvPr>
        </p:nvSpPr>
        <p:spPr/>
        <p:txBody>
          <a:bodyPr/>
          <a:lstStyle/>
          <a:p>
            <a:fld id="{3ECAA9F2-51A7-FA4F-B019-4D81CA3B727C}" type="slidenum">
              <a:rPr lang="en-US" smtClean="0"/>
              <a:pPr/>
              <a:t>42</a:t>
            </a:fld>
            <a:endParaRPr lang="en-US" dirty="0"/>
          </a:p>
        </p:txBody>
      </p:sp>
      <p:pic>
        <p:nvPicPr>
          <p:cNvPr id="8" name="Content Placeholder 7">
            <a:extLst>
              <a:ext uri="{FF2B5EF4-FFF2-40B4-BE49-F238E27FC236}">
                <a16:creationId xmlns:a16="http://schemas.microsoft.com/office/drawing/2014/main" id="{CAED1DEB-97E0-4F08-B518-BB795AE2CFFC}"/>
              </a:ext>
            </a:extLst>
          </p:cNvPr>
          <p:cNvPicPr>
            <a:picLocks noGrp="1" noChangeAspect="1"/>
          </p:cNvPicPr>
          <p:nvPr>
            <p:ph idx="1"/>
          </p:nvPr>
        </p:nvPicPr>
        <p:blipFill>
          <a:blip r:embed="rId3"/>
          <a:stretch>
            <a:fillRect/>
          </a:stretch>
        </p:blipFill>
        <p:spPr>
          <a:xfrm>
            <a:off x="876300" y="1561873"/>
            <a:ext cx="7429500" cy="2248127"/>
          </a:xfrm>
          <a:prstGeom prst="rect">
            <a:avLst/>
          </a:prstGeom>
        </p:spPr>
      </p:pic>
      <p:sp>
        <p:nvSpPr>
          <p:cNvPr id="12" name="Rectangle 11">
            <a:extLst>
              <a:ext uri="{FF2B5EF4-FFF2-40B4-BE49-F238E27FC236}">
                <a16:creationId xmlns:a16="http://schemas.microsoft.com/office/drawing/2014/main" id="{04020FA0-CEDD-4A51-9295-819511ED70FB}"/>
              </a:ext>
            </a:extLst>
          </p:cNvPr>
          <p:cNvSpPr/>
          <p:nvPr/>
        </p:nvSpPr>
        <p:spPr>
          <a:xfrm>
            <a:off x="2514600" y="4029877"/>
            <a:ext cx="4191000" cy="1738938"/>
          </a:xfrm>
          <a:prstGeom prst="rect">
            <a:avLst/>
          </a:prstGeom>
        </p:spPr>
        <p:txBody>
          <a:bodyPr wrap="square">
            <a:spAutoFit/>
          </a:bodyPr>
          <a:lstStyle/>
          <a:p>
            <a:pPr algn="ctr">
              <a:spcBef>
                <a:spcPts val="600"/>
              </a:spcBef>
              <a:buClr>
                <a:srgbClr val="000000"/>
              </a:buClr>
              <a:buFont typeface="Arial"/>
              <a:buNone/>
            </a:pPr>
            <a:r>
              <a:rPr lang="en-US" sz="2000" b="1" u="sng" kern="0" dirty="0">
                <a:solidFill>
                  <a:srgbClr val="000000"/>
                </a:solidFill>
                <a:ea typeface="Arial"/>
                <a:cs typeface="Arial"/>
                <a:sym typeface="Arial"/>
              </a:rPr>
              <a:t>Reciprocal States</a:t>
            </a:r>
          </a:p>
          <a:p>
            <a:pPr algn="ctr">
              <a:spcBef>
                <a:spcPts val="600"/>
              </a:spcBef>
              <a:buClr>
                <a:srgbClr val="000000"/>
              </a:buClr>
              <a:buFont typeface="Arial"/>
              <a:buNone/>
            </a:pPr>
            <a:endParaRPr lang="en-US" b="1" u="sng" kern="0" dirty="0">
              <a:solidFill>
                <a:srgbClr val="000000"/>
              </a:solidFill>
              <a:ea typeface="Arial"/>
              <a:cs typeface="Arial"/>
              <a:sym typeface="Arial"/>
            </a:endParaRPr>
          </a:p>
          <a:p>
            <a:pPr>
              <a:spcBef>
                <a:spcPts val="600"/>
              </a:spcBef>
              <a:buClr>
                <a:srgbClr val="000000"/>
              </a:buClr>
              <a:buFont typeface="Arial"/>
              <a:buNone/>
            </a:pPr>
            <a:r>
              <a:rPr lang="en-US" b="1" kern="0" dirty="0">
                <a:solidFill>
                  <a:srgbClr val="000000"/>
                </a:solidFill>
                <a:ea typeface="Arial"/>
                <a:cs typeface="Arial"/>
                <a:sym typeface="Arial"/>
              </a:rPr>
              <a:t>Delaware	Massachusetts	</a:t>
            </a:r>
          </a:p>
          <a:p>
            <a:pPr>
              <a:spcBef>
                <a:spcPts val="600"/>
              </a:spcBef>
              <a:buClr>
                <a:srgbClr val="000000"/>
              </a:buClr>
              <a:buFont typeface="Arial"/>
              <a:buNone/>
            </a:pPr>
            <a:r>
              <a:rPr lang="en-US" b="1" kern="0" dirty="0">
                <a:solidFill>
                  <a:srgbClr val="000000"/>
                </a:solidFill>
                <a:ea typeface="Arial"/>
                <a:cs typeface="Arial"/>
                <a:sym typeface="Arial"/>
              </a:rPr>
              <a:t>West Virginia</a:t>
            </a:r>
            <a:r>
              <a:rPr lang="en-US" sz="1200" kern="0" dirty="0">
                <a:solidFill>
                  <a:srgbClr val="000000"/>
                </a:solidFill>
                <a:cs typeface="Arial"/>
                <a:sym typeface="Arial"/>
              </a:rPr>
              <a:t>	</a:t>
            </a:r>
            <a:r>
              <a:rPr lang="en-US" b="1" kern="0" dirty="0">
                <a:solidFill>
                  <a:srgbClr val="000000"/>
                </a:solidFill>
                <a:ea typeface="Arial"/>
                <a:cs typeface="Arial"/>
                <a:sym typeface="Arial"/>
              </a:rPr>
              <a:t>District of Columbia    Ohio		Vermont</a:t>
            </a:r>
            <a:endParaRPr lang="en-US" dirty="0"/>
          </a:p>
        </p:txBody>
      </p:sp>
      <p:sp>
        <p:nvSpPr>
          <p:cNvPr id="13" name="TextBox 12">
            <a:extLst>
              <a:ext uri="{FF2B5EF4-FFF2-40B4-BE49-F238E27FC236}">
                <a16:creationId xmlns:a16="http://schemas.microsoft.com/office/drawing/2014/main" id="{31D89FE7-CE1D-4B53-ACD3-67EDC13FE46A}"/>
              </a:ext>
            </a:extLst>
          </p:cNvPr>
          <p:cNvSpPr txBox="1"/>
          <p:nvPr/>
        </p:nvSpPr>
        <p:spPr>
          <a:xfrm>
            <a:off x="1194523" y="6004183"/>
            <a:ext cx="7111277" cy="646331"/>
          </a:xfrm>
          <a:prstGeom prst="rect">
            <a:avLst/>
          </a:prstGeom>
          <a:noFill/>
        </p:spPr>
        <p:txBody>
          <a:bodyPr wrap="square" rtlCol="0">
            <a:spAutoFit/>
          </a:bodyPr>
          <a:lstStyle/>
          <a:p>
            <a:pPr algn="ctr"/>
            <a:r>
              <a:rPr lang="en-US" b="1" dirty="0">
                <a:solidFill>
                  <a:srgbClr val="C00000"/>
                </a:solidFill>
              </a:rPr>
              <a:t>EXCEPTION:  Allegany College of Maryland – PA campus Eligible for PA State Grant</a:t>
            </a:r>
          </a:p>
        </p:txBody>
      </p:sp>
    </p:spTree>
    <p:extLst>
      <p:ext uri="{BB962C8B-B14F-4D97-AF65-F5344CB8AC3E}">
        <p14:creationId xmlns:p14="http://schemas.microsoft.com/office/powerpoint/2010/main" val="3787825399"/>
      </p:ext>
    </p:extLst>
  </p:cSld>
  <p:clrMapOvr>
    <a:masterClrMapping/>
  </p:clrMapOvr>
  <p:transition spd="slow">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31FC0E-0B83-44F0-A30D-25F5B6709C6A}"/>
              </a:ext>
            </a:extLst>
          </p:cNvPr>
          <p:cNvSpPr>
            <a:spLocks noGrp="1"/>
          </p:cNvSpPr>
          <p:nvPr>
            <p:ph idx="1"/>
          </p:nvPr>
        </p:nvSpPr>
        <p:spPr>
          <a:xfrm>
            <a:off x="228600" y="1447800"/>
            <a:ext cx="8763000" cy="5789429"/>
          </a:xfrm>
        </p:spPr>
        <p:txBody>
          <a:bodyPr>
            <a:normAutofit/>
          </a:bodyPr>
          <a:lstStyle/>
          <a:p>
            <a:pPr lvl="0">
              <a:buClr>
                <a:srgbClr val="007299"/>
              </a:buClr>
            </a:pPr>
            <a:r>
              <a:rPr lang="en-US" sz="2000" dirty="0">
                <a:solidFill>
                  <a:prstClr val="black"/>
                </a:solidFill>
              </a:rPr>
              <a:t>State Work-Study </a:t>
            </a:r>
          </a:p>
          <a:p>
            <a:pPr lvl="0">
              <a:buClr>
                <a:srgbClr val="007299"/>
              </a:buClr>
            </a:pPr>
            <a:r>
              <a:rPr lang="en-US" sz="2000" dirty="0">
                <a:solidFill>
                  <a:prstClr val="black"/>
                </a:solidFill>
              </a:rPr>
              <a:t>Blind or Deaf Beneficiary Grant 		</a:t>
            </a:r>
          </a:p>
          <a:p>
            <a:pPr lvl="0">
              <a:buClr>
                <a:srgbClr val="007299"/>
              </a:buClr>
            </a:pPr>
            <a:r>
              <a:rPr lang="en-US" sz="2000" dirty="0">
                <a:solidFill>
                  <a:prstClr val="black"/>
                </a:solidFill>
              </a:rPr>
              <a:t>Educational Assistance Grant (EAP) – National Guard</a:t>
            </a:r>
          </a:p>
          <a:p>
            <a:pPr lvl="0">
              <a:buClr>
                <a:srgbClr val="007299"/>
              </a:buClr>
            </a:pPr>
            <a:r>
              <a:rPr lang="en-US" sz="2000" dirty="0">
                <a:solidFill>
                  <a:prstClr val="black"/>
                </a:solidFill>
              </a:rPr>
              <a:t>Chafee Education and Training Grant – co-administered with the PA Department of Human Services</a:t>
            </a:r>
          </a:p>
          <a:p>
            <a:pPr lvl="0">
              <a:buClr>
                <a:srgbClr val="007299"/>
              </a:buClr>
            </a:pPr>
            <a:r>
              <a:rPr lang="en-US" sz="2000" dirty="0">
                <a:solidFill>
                  <a:prstClr val="black"/>
                </a:solidFill>
              </a:rPr>
              <a:t>Fostering Independence Tuition Education Waiver </a:t>
            </a:r>
            <a:endParaRPr lang="en-US" sz="2000" dirty="0">
              <a:solidFill>
                <a:srgbClr val="FF0000"/>
              </a:solidFill>
            </a:endParaRPr>
          </a:p>
          <a:p>
            <a:pPr lvl="0">
              <a:buClr>
                <a:srgbClr val="007299"/>
              </a:buClr>
            </a:pPr>
            <a:r>
              <a:rPr lang="en-US" sz="2000" dirty="0">
                <a:solidFill>
                  <a:prstClr val="black"/>
                </a:solidFill>
              </a:rPr>
              <a:t>Pennsylvania National Guard Military Family Education Program (MFEP</a:t>
            </a:r>
            <a:r>
              <a:rPr lang="en-US" sz="2000" b="1" dirty="0">
                <a:solidFill>
                  <a:prstClr val="black"/>
                </a:solidFill>
              </a:rPr>
              <a:t>) </a:t>
            </a:r>
            <a:endParaRPr lang="en-US" sz="2000" b="1" dirty="0">
              <a:solidFill>
                <a:srgbClr val="FF0000"/>
              </a:solidFill>
            </a:endParaRPr>
          </a:p>
          <a:p>
            <a:pPr lvl="0">
              <a:buClr>
                <a:srgbClr val="007299"/>
              </a:buClr>
            </a:pPr>
            <a:r>
              <a:rPr lang="en-US" sz="2000" dirty="0">
                <a:solidFill>
                  <a:prstClr val="black"/>
                </a:solidFill>
              </a:rPr>
              <a:t>Postsecondary Educational Gratuity Program (PEGP)</a:t>
            </a:r>
          </a:p>
          <a:p>
            <a:pPr>
              <a:buClr>
                <a:srgbClr val="007299"/>
              </a:buClr>
            </a:pPr>
            <a:r>
              <a:rPr lang="en-US" sz="2000" dirty="0">
                <a:solidFill>
                  <a:prstClr val="black"/>
                </a:solidFill>
              </a:rPr>
              <a:t>Ready to Succeed Scholarship (RTSS) </a:t>
            </a:r>
          </a:p>
          <a:p>
            <a:pPr lvl="0">
              <a:buClr>
                <a:srgbClr val="007299"/>
              </a:buClr>
            </a:pPr>
            <a:r>
              <a:rPr lang="en-US" sz="2000" dirty="0">
                <a:solidFill>
                  <a:prstClr val="black"/>
                </a:solidFill>
              </a:rPr>
              <a:t>Partnerships for Access to Higher Education (PATH)</a:t>
            </a:r>
          </a:p>
          <a:p>
            <a:pPr lvl="0">
              <a:buClr>
                <a:srgbClr val="007299"/>
              </a:buClr>
            </a:pPr>
            <a:r>
              <a:rPr lang="en-US" sz="2000" b="1" dirty="0">
                <a:solidFill>
                  <a:prstClr val="black"/>
                </a:solidFill>
              </a:rPr>
              <a:t>Pennsylvania Targeted Industry Program (PA –TIP) </a:t>
            </a:r>
          </a:p>
          <a:p>
            <a:pPr marL="0" indent="0">
              <a:buClr>
                <a:srgbClr val="007299"/>
              </a:buClr>
              <a:buNone/>
            </a:pPr>
            <a:r>
              <a:rPr lang="en-US" b="1" dirty="0"/>
              <a:t>	For details, visit </a:t>
            </a:r>
            <a:r>
              <a:rPr lang="en-US" b="1" dirty="0">
                <a:hlinkClick r:id="rId2"/>
              </a:rPr>
              <a:t>www.pheaa.org</a:t>
            </a:r>
            <a:endParaRPr lang="en-US" b="1" dirty="0"/>
          </a:p>
          <a:p>
            <a:pPr lvl="0">
              <a:buClr>
                <a:srgbClr val="007299"/>
              </a:buClr>
            </a:pPr>
            <a:endParaRPr lang="en-US" sz="2600" dirty="0">
              <a:solidFill>
                <a:prstClr val="black"/>
              </a:solidFill>
            </a:endParaRPr>
          </a:p>
          <a:p>
            <a:pPr marL="0" lvl="0" indent="0">
              <a:buClr>
                <a:srgbClr val="007299"/>
              </a:buClr>
              <a:buNone/>
            </a:pPr>
            <a:endParaRPr lang="en-US" sz="2600" dirty="0">
              <a:solidFill>
                <a:prstClr val="black"/>
              </a:solidFill>
            </a:endParaRPr>
          </a:p>
          <a:p>
            <a:endParaRPr lang="en-US" dirty="0"/>
          </a:p>
        </p:txBody>
      </p:sp>
      <p:sp>
        <p:nvSpPr>
          <p:cNvPr id="3" name="Title 2">
            <a:extLst>
              <a:ext uri="{FF2B5EF4-FFF2-40B4-BE49-F238E27FC236}">
                <a16:creationId xmlns:a16="http://schemas.microsoft.com/office/drawing/2014/main" id="{B4085350-CF9F-41C1-8F93-4F01206E84FE}"/>
              </a:ext>
            </a:extLst>
          </p:cNvPr>
          <p:cNvSpPr>
            <a:spLocks noGrp="1"/>
          </p:cNvSpPr>
          <p:nvPr>
            <p:ph type="title"/>
          </p:nvPr>
        </p:nvSpPr>
        <p:spPr/>
        <p:txBody>
          <a:bodyPr/>
          <a:lstStyle/>
          <a:p>
            <a:r>
              <a:rPr lang="en-US" dirty="0"/>
              <a:t>Other State Programs</a:t>
            </a:r>
          </a:p>
        </p:txBody>
      </p:sp>
      <p:sp>
        <p:nvSpPr>
          <p:cNvPr id="4" name="Slide Number Placeholder 3">
            <a:extLst>
              <a:ext uri="{FF2B5EF4-FFF2-40B4-BE49-F238E27FC236}">
                <a16:creationId xmlns:a16="http://schemas.microsoft.com/office/drawing/2014/main" id="{8CA65953-17C9-4F3C-9B63-E68C779F3B7D}"/>
              </a:ext>
            </a:extLst>
          </p:cNvPr>
          <p:cNvSpPr>
            <a:spLocks noGrp="1"/>
          </p:cNvSpPr>
          <p:nvPr>
            <p:ph type="sldNum" sz="quarter" idx="12"/>
          </p:nvPr>
        </p:nvSpPr>
        <p:spPr/>
        <p:txBody>
          <a:bodyPr/>
          <a:lstStyle/>
          <a:p>
            <a:fld id="{3ECAA9F2-51A7-FA4F-B019-4D81CA3B727C}" type="slidenum">
              <a:rPr lang="en-US" smtClean="0"/>
              <a:pPr/>
              <a:t>43</a:t>
            </a:fld>
            <a:endParaRPr lang="en-US" dirty="0"/>
          </a:p>
        </p:txBody>
      </p:sp>
    </p:spTree>
    <p:extLst>
      <p:ext uri="{BB962C8B-B14F-4D97-AF65-F5344CB8AC3E}">
        <p14:creationId xmlns:p14="http://schemas.microsoft.com/office/powerpoint/2010/main" val="2352012600"/>
      </p:ext>
    </p:extLst>
  </p:cSld>
  <p:clrMapOvr>
    <a:masterClrMapping/>
  </p:clrMapOvr>
  <p:transition spd="slow">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8E46DF-C2DC-4575-B310-7A74B8F657F2}"/>
              </a:ext>
            </a:extLst>
          </p:cNvPr>
          <p:cNvSpPr>
            <a:spLocks noGrp="1"/>
          </p:cNvSpPr>
          <p:nvPr>
            <p:ph idx="1"/>
          </p:nvPr>
        </p:nvSpPr>
        <p:spPr/>
        <p:txBody>
          <a:bodyPr>
            <a:normAutofit fontScale="85000" lnSpcReduction="10000"/>
          </a:bodyPr>
          <a:lstStyle/>
          <a:p>
            <a:pPr lvl="0"/>
            <a:r>
              <a:rPr lang="en-US" dirty="0">
                <a:sym typeface="Arial"/>
              </a:rPr>
              <a:t>Targeted industries at approved schools:</a:t>
            </a:r>
            <a:endParaRPr lang="en-US" dirty="0"/>
          </a:p>
          <a:p>
            <a:pPr lvl="1"/>
            <a:r>
              <a:rPr lang="en-US" dirty="0">
                <a:sym typeface="Arial"/>
              </a:rPr>
              <a:t>Health</a:t>
            </a:r>
          </a:p>
          <a:p>
            <a:pPr lvl="1"/>
            <a:r>
              <a:rPr lang="en-US" dirty="0">
                <a:sym typeface="Arial"/>
              </a:rPr>
              <a:t>Energy</a:t>
            </a:r>
            <a:endParaRPr lang="en-US" dirty="0"/>
          </a:p>
          <a:p>
            <a:pPr lvl="1"/>
            <a:r>
              <a:rPr lang="en-US" dirty="0">
                <a:sym typeface="Arial"/>
              </a:rPr>
              <a:t>Advanced Materials and Diversified Manufacturing</a:t>
            </a:r>
            <a:endParaRPr lang="en-US" dirty="0"/>
          </a:p>
          <a:p>
            <a:pPr lvl="1"/>
            <a:r>
              <a:rPr lang="en-US" dirty="0">
                <a:sym typeface="Arial"/>
              </a:rPr>
              <a:t>Agriculture and Food Production</a:t>
            </a:r>
            <a:endParaRPr lang="en-US" dirty="0"/>
          </a:p>
          <a:p>
            <a:pPr lvl="0"/>
            <a:r>
              <a:rPr lang="en-US" dirty="0">
                <a:sym typeface="Arial"/>
              </a:rPr>
              <a:t>Maximum award is the lesser of:</a:t>
            </a:r>
          </a:p>
          <a:p>
            <a:pPr lvl="1"/>
            <a:r>
              <a:rPr lang="en-US" dirty="0">
                <a:sym typeface="Arial"/>
              </a:rPr>
              <a:t>Maximum annual PA-TIP award of $5,000 or</a:t>
            </a:r>
          </a:p>
          <a:p>
            <a:pPr lvl="1"/>
            <a:r>
              <a:rPr lang="en-US" dirty="0">
                <a:sym typeface="Arial"/>
              </a:rPr>
              <a:t>Student’s approved program costs minus gift and employer aid</a:t>
            </a:r>
          </a:p>
          <a:p>
            <a:pPr lvl="0"/>
            <a:r>
              <a:rPr lang="en-US" dirty="0">
                <a:sym typeface="Arial"/>
              </a:rPr>
              <a:t>Many requirements of PA State Grant, except:</a:t>
            </a:r>
            <a:endParaRPr lang="en-US" dirty="0"/>
          </a:p>
          <a:p>
            <a:pPr lvl="1"/>
            <a:r>
              <a:rPr lang="en-US" dirty="0">
                <a:sym typeface="Arial"/>
              </a:rPr>
              <a:t>Program must be at least 10 weeks but less than 2 years</a:t>
            </a:r>
          </a:p>
          <a:p>
            <a:r>
              <a:rPr lang="en-US" dirty="0">
                <a:sym typeface="Arial"/>
              </a:rPr>
              <a:t>Must file FAFSA every year</a:t>
            </a:r>
          </a:p>
          <a:p>
            <a:r>
              <a:rPr lang="en-US" dirty="0">
                <a:sym typeface="Arial"/>
              </a:rPr>
              <a:t>Must file PA–TIP application </a:t>
            </a:r>
            <a:r>
              <a:rPr lang="en-US" sz="1900" dirty="0">
                <a:sym typeface="Arial"/>
              </a:rPr>
              <a:t>(1st-time applicants only)</a:t>
            </a:r>
            <a:endParaRPr lang="en-US" sz="1900" dirty="0"/>
          </a:p>
          <a:p>
            <a:endParaRPr lang="en-US" dirty="0"/>
          </a:p>
        </p:txBody>
      </p:sp>
      <p:sp>
        <p:nvSpPr>
          <p:cNvPr id="3" name="Title 2">
            <a:extLst>
              <a:ext uri="{FF2B5EF4-FFF2-40B4-BE49-F238E27FC236}">
                <a16:creationId xmlns:a16="http://schemas.microsoft.com/office/drawing/2014/main" id="{5C48ACF8-4C78-4E65-A443-029389999CA3}"/>
              </a:ext>
            </a:extLst>
          </p:cNvPr>
          <p:cNvSpPr>
            <a:spLocks noGrp="1"/>
          </p:cNvSpPr>
          <p:nvPr>
            <p:ph type="title"/>
          </p:nvPr>
        </p:nvSpPr>
        <p:spPr/>
        <p:txBody>
          <a:bodyPr>
            <a:normAutofit fontScale="90000"/>
          </a:bodyPr>
          <a:lstStyle/>
          <a:p>
            <a:r>
              <a:rPr lang="en-US" dirty="0">
                <a:sym typeface="Arial"/>
              </a:rPr>
              <a:t>PA Targeted Industry Program (PA-TIP) </a:t>
            </a:r>
            <a:endParaRPr lang="en-US" dirty="0"/>
          </a:p>
        </p:txBody>
      </p:sp>
      <p:sp>
        <p:nvSpPr>
          <p:cNvPr id="4" name="Slide Number Placeholder 3">
            <a:extLst>
              <a:ext uri="{FF2B5EF4-FFF2-40B4-BE49-F238E27FC236}">
                <a16:creationId xmlns:a16="http://schemas.microsoft.com/office/drawing/2014/main" id="{221DA3A1-F54F-4E0D-B3F9-9E1467393406}"/>
              </a:ext>
            </a:extLst>
          </p:cNvPr>
          <p:cNvSpPr>
            <a:spLocks noGrp="1"/>
          </p:cNvSpPr>
          <p:nvPr>
            <p:ph type="sldNum" sz="quarter" idx="12"/>
          </p:nvPr>
        </p:nvSpPr>
        <p:spPr/>
        <p:txBody>
          <a:bodyPr/>
          <a:lstStyle/>
          <a:p>
            <a:fld id="{3ECAA9F2-51A7-FA4F-B019-4D81CA3B727C}" type="slidenum">
              <a:rPr lang="en-US" smtClean="0"/>
              <a:pPr/>
              <a:t>44</a:t>
            </a:fld>
            <a:endParaRPr lang="en-US" dirty="0"/>
          </a:p>
        </p:txBody>
      </p:sp>
    </p:spTree>
    <p:extLst>
      <p:ext uri="{BB962C8B-B14F-4D97-AF65-F5344CB8AC3E}">
        <p14:creationId xmlns:p14="http://schemas.microsoft.com/office/powerpoint/2010/main" val="1597529123"/>
      </p:ext>
    </p:extLst>
  </p:cSld>
  <p:clrMapOvr>
    <a:masterClrMapping/>
  </p:clrMapOvr>
  <p:transition spd="slow">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EB8BCA-5386-463F-BC78-DFB9F0285094}"/>
              </a:ext>
            </a:extLst>
          </p:cNvPr>
          <p:cNvSpPr>
            <a:spLocks noGrp="1"/>
          </p:cNvSpPr>
          <p:nvPr>
            <p:ph idx="1"/>
          </p:nvPr>
        </p:nvSpPr>
        <p:spPr/>
        <p:txBody>
          <a:bodyPr>
            <a:normAutofit/>
          </a:bodyPr>
          <a:lstStyle/>
          <a:p>
            <a:pPr lvl="0">
              <a:buClr>
                <a:srgbClr val="007299"/>
              </a:buClr>
            </a:pPr>
            <a:r>
              <a:rPr lang="en-US" dirty="0">
                <a:solidFill>
                  <a:prstClr val="black"/>
                </a:solidFill>
                <a:latin typeface="Arial" panose="020B0604020202020204" pitchFamily="34" charset="0"/>
                <a:cs typeface="Arial" panose="020B0604020202020204" pitchFamily="34" charset="0"/>
              </a:rPr>
              <a:t>Federal Pell Grant</a:t>
            </a:r>
          </a:p>
          <a:p>
            <a:pPr lvl="1">
              <a:buClr>
                <a:srgbClr val="007299"/>
              </a:buClr>
            </a:pPr>
            <a:r>
              <a:rPr lang="en-US" dirty="0">
                <a:solidFill>
                  <a:prstClr val="black"/>
                </a:solidFill>
                <a:latin typeface="Arial" panose="020B0604020202020204" pitchFamily="34" charset="0"/>
                <a:cs typeface="Arial" panose="020B0604020202020204" pitchFamily="34" charset="0"/>
              </a:rPr>
              <a:t>Based on financial need    </a:t>
            </a:r>
          </a:p>
          <a:p>
            <a:pPr lvl="1">
              <a:buClr>
                <a:srgbClr val="007299"/>
              </a:buClr>
            </a:pPr>
            <a:r>
              <a:rPr lang="en-US" dirty="0">
                <a:latin typeface="Arial" panose="020B0604020202020204" pitchFamily="34" charset="0"/>
                <a:cs typeface="Arial" panose="020B0604020202020204" pitchFamily="34" charset="0"/>
              </a:rPr>
              <a:t>2022-23 max award - $6,895</a:t>
            </a:r>
          </a:p>
          <a:p>
            <a:pPr lvl="1">
              <a:buClr>
                <a:srgbClr val="007299"/>
              </a:buClr>
            </a:pPr>
            <a:endParaRPr lang="en-US" dirty="0">
              <a:latin typeface="Arial" panose="020B0604020202020204" pitchFamily="34" charset="0"/>
              <a:cs typeface="Arial" panose="020B0604020202020204" pitchFamily="34" charset="0"/>
            </a:endParaRPr>
          </a:p>
          <a:p>
            <a:pPr lvl="0">
              <a:buClr>
                <a:srgbClr val="007299"/>
              </a:buClr>
            </a:pPr>
            <a:r>
              <a:rPr lang="en-US" dirty="0">
                <a:solidFill>
                  <a:prstClr val="black"/>
                </a:solidFill>
                <a:latin typeface="Arial" panose="020B0604020202020204" pitchFamily="34" charset="0"/>
                <a:cs typeface="Arial" panose="020B0604020202020204" pitchFamily="34" charset="0"/>
              </a:rPr>
              <a:t>Federal Supplemental Educational Opportunity Grant (FSEOG)</a:t>
            </a:r>
          </a:p>
          <a:p>
            <a:pPr lvl="1">
              <a:buClr>
                <a:srgbClr val="007299"/>
              </a:buClr>
            </a:pPr>
            <a:r>
              <a:rPr lang="en-US" dirty="0">
                <a:solidFill>
                  <a:prstClr val="black"/>
                </a:solidFill>
                <a:latin typeface="Arial" panose="020B0604020202020204" pitchFamily="34" charset="0"/>
                <a:cs typeface="Arial" panose="020B0604020202020204" pitchFamily="34" charset="0"/>
              </a:rPr>
              <a:t>Based on financial need</a:t>
            </a:r>
          </a:p>
          <a:p>
            <a:pPr lvl="1">
              <a:buClr>
                <a:srgbClr val="007299"/>
              </a:buClr>
            </a:pPr>
            <a:r>
              <a:rPr lang="en-US" dirty="0">
                <a:solidFill>
                  <a:prstClr val="black"/>
                </a:solidFill>
                <a:latin typeface="Arial" panose="020B0604020202020204" pitchFamily="34" charset="0"/>
                <a:cs typeface="Arial" panose="020B0604020202020204" pitchFamily="34" charset="0"/>
              </a:rPr>
              <a:t>Must be Pell Grant eligible</a:t>
            </a:r>
          </a:p>
          <a:p>
            <a:pPr lvl="1">
              <a:buClr>
                <a:srgbClr val="007299"/>
              </a:buClr>
            </a:pPr>
            <a:r>
              <a:rPr lang="en-US" dirty="0">
                <a:latin typeface="Arial" panose="020B0604020202020204" pitchFamily="34" charset="0"/>
                <a:cs typeface="Arial" panose="020B0604020202020204" pitchFamily="34" charset="0"/>
              </a:rPr>
              <a:t>Max award $4,000</a:t>
            </a:r>
          </a:p>
          <a:p>
            <a:endParaRPr lang="en-US" dirty="0"/>
          </a:p>
        </p:txBody>
      </p:sp>
      <p:sp>
        <p:nvSpPr>
          <p:cNvPr id="3" name="Title 2">
            <a:extLst>
              <a:ext uri="{FF2B5EF4-FFF2-40B4-BE49-F238E27FC236}">
                <a16:creationId xmlns:a16="http://schemas.microsoft.com/office/drawing/2014/main" id="{AF929640-529F-44D1-B82F-1C7AA0A7D6BA}"/>
              </a:ext>
            </a:extLst>
          </p:cNvPr>
          <p:cNvSpPr>
            <a:spLocks noGrp="1"/>
          </p:cNvSpPr>
          <p:nvPr>
            <p:ph type="title"/>
          </p:nvPr>
        </p:nvSpPr>
        <p:spPr/>
        <p:txBody>
          <a:bodyPr/>
          <a:lstStyle/>
          <a:p>
            <a:r>
              <a:rPr lang="en-US" dirty="0"/>
              <a:t>Federal Grants</a:t>
            </a:r>
          </a:p>
        </p:txBody>
      </p:sp>
      <p:sp>
        <p:nvSpPr>
          <p:cNvPr id="4" name="Slide Number Placeholder 3">
            <a:extLst>
              <a:ext uri="{FF2B5EF4-FFF2-40B4-BE49-F238E27FC236}">
                <a16:creationId xmlns:a16="http://schemas.microsoft.com/office/drawing/2014/main" id="{D4603BE5-7EF2-4BF4-9640-FCAE93A1364F}"/>
              </a:ext>
            </a:extLst>
          </p:cNvPr>
          <p:cNvSpPr>
            <a:spLocks noGrp="1"/>
          </p:cNvSpPr>
          <p:nvPr>
            <p:ph type="sldNum" sz="quarter" idx="12"/>
          </p:nvPr>
        </p:nvSpPr>
        <p:spPr/>
        <p:txBody>
          <a:bodyPr/>
          <a:lstStyle/>
          <a:p>
            <a:fld id="{3ECAA9F2-51A7-FA4F-B019-4D81CA3B727C}" type="slidenum">
              <a:rPr lang="en-US" smtClean="0"/>
              <a:pPr/>
              <a:t>45</a:t>
            </a:fld>
            <a:endParaRPr lang="en-US" dirty="0"/>
          </a:p>
        </p:txBody>
      </p:sp>
    </p:spTree>
    <p:extLst>
      <p:ext uri="{BB962C8B-B14F-4D97-AF65-F5344CB8AC3E}">
        <p14:creationId xmlns:p14="http://schemas.microsoft.com/office/powerpoint/2010/main" val="3446286151"/>
      </p:ext>
    </p:extLst>
  </p:cSld>
  <p:clrMapOvr>
    <a:masterClrMapping/>
  </p:clrMapOvr>
  <p:transition spd="slow">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440A4A-FF24-41BA-8024-01DB77A7A980}"/>
              </a:ext>
            </a:extLst>
          </p:cNvPr>
          <p:cNvSpPr>
            <a:spLocks noGrp="1"/>
          </p:cNvSpPr>
          <p:nvPr>
            <p:ph idx="1"/>
          </p:nvPr>
        </p:nvSpPr>
        <p:spPr>
          <a:xfrm>
            <a:off x="152400" y="1600201"/>
            <a:ext cx="8534400" cy="4952999"/>
          </a:xfrm>
        </p:spPr>
        <p:txBody>
          <a:bodyPr>
            <a:normAutofit lnSpcReduction="10000"/>
          </a:bodyPr>
          <a:lstStyle/>
          <a:p>
            <a:r>
              <a:rPr lang="en-US" sz="1800" b="1" dirty="0"/>
              <a:t>Teacher Education Assistance for College &amp; Higher Education Grant (TEACH) </a:t>
            </a:r>
          </a:p>
          <a:p>
            <a:pPr lvl="1"/>
            <a:r>
              <a:rPr lang="en-US" sz="1600" dirty="0"/>
              <a:t>Students</a:t>
            </a:r>
            <a:r>
              <a:rPr lang="en-US" sz="1600" b="1" dirty="0"/>
              <a:t> </a:t>
            </a:r>
            <a:r>
              <a:rPr lang="en-US" sz="1600" dirty="0"/>
              <a:t>who plan to teach in a high-need field at the secondary level</a:t>
            </a:r>
          </a:p>
          <a:p>
            <a:pPr lvl="1"/>
            <a:r>
              <a:rPr lang="en-US" sz="1600" dirty="0"/>
              <a:t>Minimum service commitment</a:t>
            </a:r>
          </a:p>
          <a:p>
            <a:pPr lvl="1"/>
            <a:r>
              <a:rPr lang="en-US" sz="1600" b="1" dirty="0"/>
              <a:t>More information at StudentAid.gov</a:t>
            </a:r>
          </a:p>
          <a:p>
            <a:pPr lvl="1"/>
            <a:endParaRPr lang="en-US" sz="1800" dirty="0"/>
          </a:p>
          <a:p>
            <a:r>
              <a:rPr lang="en-US" sz="1800" b="1" dirty="0"/>
              <a:t>Iraq and Afghanistan Service Grant</a:t>
            </a:r>
          </a:p>
          <a:p>
            <a:pPr lvl="1"/>
            <a:r>
              <a:rPr lang="en-US" sz="1600" dirty="0"/>
              <a:t>Students whose parent passed away performing military service in Afghanistan or Iraq war</a:t>
            </a:r>
          </a:p>
          <a:p>
            <a:pPr lvl="1"/>
            <a:r>
              <a:rPr lang="en-US" sz="1600" b="1" dirty="0"/>
              <a:t>More information at StudentAid.gov</a:t>
            </a:r>
          </a:p>
          <a:p>
            <a:pPr lvl="1"/>
            <a:endParaRPr lang="en-US" sz="1600" dirty="0"/>
          </a:p>
          <a:p>
            <a:r>
              <a:rPr lang="en-US" sz="1800" b="1" dirty="0"/>
              <a:t>AmeriCorps  </a:t>
            </a:r>
          </a:p>
          <a:p>
            <a:pPr lvl="1"/>
            <a:r>
              <a:rPr lang="en-US" sz="1600" dirty="0"/>
              <a:t>Perform community service in exchange for education award</a:t>
            </a:r>
          </a:p>
          <a:p>
            <a:pPr lvl="1"/>
            <a:r>
              <a:rPr lang="en-US" sz="1600" dirty="0"/>
              <a:t>Award can cover range of educational expenses </a:t>
            </a:r>
          </a:p>
          <a:p>
            <a:pPr lvl="1"/>
            <a:r>
              <a:rPr lang="en-US" sz="1600" b="1" dirty="0"/>
              <a:t>More information at Nationalservice.gov</a:t>
            </a:r>
          </a:p>
          <a:p>
            <a:pPr marL="0" indent="0">
              <a:buNone/>
            </a:pPr>
            <a:endParaRPr lang="en-US" dirty="0"/>
          </a:p>
        </p:txBody>
      </p:sp>
      <p:sp>
        <p:nvSpPr>
          <p:cNvPr id="3" name="Title 2">
            <a:extLst>
              <a:ext uri="{FF2B5EF4-FFF2-40B4-BE49-F238E27FC236}">
                <a16:creationId xmlns:a16="http://schemas.microsoft.com/office/drawing/2014/main" id="{452EAA25-AA1A-4766-8AE4-C1C6FE760B47}"/>
              </a:ext>
            </a:extLst>
          </p:cNvPr>
          <p:cNvSpPr>
            <a:spLocks noGrp="1"/>
          </p:cNvSpPr>
          <p:nvPr>
            <p:ph type="title"/>
          </p:nvPr>
        </p:nvSpPr>
        <p:spPr>
          <a:xfrm>
            <a:off x="514350" y="163541"/>
            <a:ext cx="7943850" cy="1043711"/>
          </a:xfrm>
        </p:spPr>
        <p:txBody>
          <a:bodyPr>
            <a:normAutofit/>
          </a:bodyPr>
          <a:lstStyle/>
          <a:p>
            <a:r>
              <a:rPr lang="en-US" sz="3200" dirty="0"/>
              <a:t>Other Federal Programs</a:t>
            </a:r>
          </a:p>
        </p:txBody>
      </p:sp>
      <p:sp>
        <p:nvSpPr>
          <p:cNvPr id="4" name="Slide Number Placeholder 3">
            <a:extLst>
              <a:ext uri="{FF2B5EF4-FFF2-40B4-BE49-F238E27FC236}">
                <a16:creationId xmlns:a16="http://schemas.microsoft.com/office/drawing/2014/main" id="{40F79BEE-68F6-4B8F-8D91-15A5025ACD33}"/>
              </a:ext>
            </a:extLst>
          </p:cNvPr>
          <p:cNvSpPr>
            <a:spLocks noGrp="1"/>
          </p:cNvSpPr>
          <p:nvPr>
            <p:ph type="sldNum" sz="quarter" idx="12"/>
          </p:nvPr>
        </p:nvSpPr>
        <p:spPr/>
        <p:txBody>
          <a:bodyPr/>
          <a:lstStyle/>
          <a:p>
            <a:fld id="{3ECAA9F2-51A7-FA4F-B019-4D81CA3B727C}" type="slidenum">
              <a:rPr lang="en-US" smtClean="0"/>
              <a:pPr/>
              <a:t>46</a:t>
            </a:fld>
            <a:endParaRPr lang="en-US" dirty="0"/>
          </a:p>
        </p:txBody>
      </p:sp>
    </p:spTree>
    <p:extLst>
      <p:ext uri="{BB962C8B-B14F-4D97-AF65-F5344CB8AC3E}">
        <p14:creationId xmlns:p14="http://schemas.microsoft.com/office/powerpoint/2010/main" val="2093870975"/>
      </p:ext>
    </p:extLst>
  </p:cSld>
  <p:clrMapOvr>
    <a:masterClrMapping/>
  </p:clrMapOvr>
  <p:transition spd="slow">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440A4A-FF24-41BA-8024-01DB77A7A980}"/>
              </a:ext>
            </a:extLst>
          </p:cNvPr>
          <p:cNvSpPr>
            <a:spLocks noGrp="1"/>
          </p:cNvSpPr>
          <p:nvPr>
            <p:ph idx="1"/>
          </p:nvPr>
        </p:nvSpPr>
        <p:spPr>
          <a:xfrm>
            <a:off x="4724400" y="1524000"/>
            <a:ext cx="4343400" cy="5257800"/>
          </a:xfrm>
        </p:spPr>
        <p:txBody>
          <a:bodyPr>
            <a:normAutofit/>
          </a:bodyPr>
          <a:lstStyle/>
          <a:p>
            <a:pPr>
              <a:buFont typeface="Wingdings" panose="05000000000000000000" pitchFamily="2" charset="2"/>
              <a:buChar char="Ø"/>
            </a:pPr>
            <a:r>
              <a:rPr lang="en-US" sz="2400" dirty="0"/>
              <a:t>Based on financial need</a:t>
            </a:r>
          </a:p>
          <a:p>
            <a:pPr>
              <a:buFont typeface="Wingdings" panose="05000000000000000000" pitchFamily="2" charset="2"/>
              <a:buChar char="Ø"/>
            </a:pPr>
            <a:r>
              <a:rPr lang="en-US" sz="2400" dirty="0"/>
              <a:t>Must work to receive a paycheck</a:t>
            </a:r>
          </a:p>
          <a:p>
            <a:pPr>
              <a:buFont typeface="Wingdings" panose="05000000000000000000" pitchFamily="2" charset="2"/>
              <a:buChar char="Ø"/>
            </a:pPr>
            <a:r>
              <a:rPr lang="en-US" sz="2400" dirty="0"/>
              <a:t>Work Study award is not  deducted from the student’s bill</a:t>
            </a:r>
          </a:p>
          <a:p>
            <a:pPr>
              <a:buFont typeface="Wingdings" panose="05000000000000000000" pitchFamily="2" charset="2"/>
              <a:buChar char="Ø"/>
            </a:pPr>
            <a:r>
              <a:rPr lang="en-US" sz="2400" dirty="0"/>
              <a:t>Answer “Yes” to question on the FAFSA</a:t>
            </a:r>
          </a:p>
          <a:p>
            <a:pPr>
              <a:buFont typeface="Wingdings" panose="05000000000000000000" pitchFamily="2" charset="2"/>
              <a:buChar char="Ø"/>
            </a:pPr>
            <a:r>
              <a:rPr lang="en-US" sz="2400" dirty="0"/>
              <a:t>Earnings do not count as student income on FAFSA</a:t>
            </a:r>
          </a:p>
          <a:p>
            <a:pPr marL="0" indent="0">
              <a:buNone/>
            </a:pPr>
            <a:endParaRPr lang="en-US" dirty="0"/>
          </a:p>
        </p:txBody>
      </p:sp>
      <p:sp>
        <p:nvSpPr>
          <p:cNvPr id="3" name="Title 2">
            <a:extLst>
              <a:ext uri="{FF2B5EF4-FFF2-40B4-BE49-F238E27FC236}">
                <a16:creationId xmlns:a16="http://schemas.microsoft.com/office/drawing/2014/main" id="{452EAA25-AA1A-4766-8AE4-C1C6FE760B47}"/>
              </a:ext>
            </a:extLst>
          </p:cNvPr>
          <p:cNvSpPr>
            <a:spLocks noGrp="1"/>
          </p:cNvSpPr>
          <p:nvPr>
            <p:ph type="title"/>
          </p:nvPr>
        </p:nvSpPr>
        <p:spPr/>
        <p:txBody>
          <a:bodyPr/>
          <a:lstStyle/>
          <a:p>
            <a:r>
              <a:rPr lang="en-US" dirty="0"/>
              <a:t>Federal Work Study</a:t>
            </a:r>
          </a:p>
        </p:txBody>
      </p:sp>
      <p:sp>
        <p:nvSpPr>
          <p:cNvPr id="4" name="Slide Number Placeholder 3">
            <a:extLst>
              <a:ext uri="{FF2B5EF4-FFF2-40B4-BE49-F238E27FC236}">
                <a16:creationId xmlns:a16="http://schemas.microsoft.com/office/drawing/2014/main" id="{40F79BEE-68F6-4B8F-8D91-15A5025ACD33}"/>
              </a:ext>
            </a:extLst>
          </p:cNvPr>
          <p:cNvSpPr>
            <a:spLocks noGrp="1"/>
          </p:cNvSpPr>
          <p:nvPr>
            <p:ph type="sldNum" sz="quarter" idx="12"/>
          </p:nvPr>
        </p:nvSpPr>
        <p:spPr/>
        <p:txBody>
          <a:bodyPr/>
          <a:lstStyle/>
          <a:p>
            <a:fld id="{3ECAA9F2-51A7-FA4F-B019-4D81CA3B727C}" type="slidenum">
              <a:rPr lang="en-US" smtClean="0"/>
              <a:pPr/>
              <a:t>47</a:t>
            </a:fld>
            <a:endParaRPr lang="en-US" dirty="0"/>
          </a:p>
        </p:txBody>
      </p:sp>
      <p:pic>
        <p:nvPicPr>
          <p:cNvPr id="5" name="Picture 4">
            <a:extLst>
              <a:ext uri="{FF2B5EF4-FFF2-40B4-BE49-F238E27FC236}">
                <a16:creationId xmlns:a16="http://schemas.microsoft.com/office/drawing/2014/main" id="{30802A3F-34A2-4AD9-8BFE-8C55BBE1D929}"/>
              </a:ext>
            </a:extLst>
          </p:cNvPr>
          <p:cNvPicPr>
            <a:picLocks noChangeAspect="1"/>
          </p:cNvPicPr>
          <p:nvPr/>
        </p:nvPicPr>
        <p:blipFill>
          <a:blip r:embed="rId2"/>
          <a:stretch>
            <a:fillRect/>
          </a:stretch>
        </p:blipFill>
        <p:spPr>
          <a:xfrm>
            <a:off x="152400" y="2438400"/>
            <a:ext cx="4443800" cy="3071143"/>
          </a:xfrm>
          <a:prstGeom prst="rect">
            <a:avLst/>
          </a:prstGeom>
        </p:spPr>
      </p:pic>
    </p:spTree>
    <p:extLst>
      <p:ext uri="{BB962C8B-B14F-4D97-AF65-F5344CB8AC3E}">
        <p14:creationId xmlns:p14="http://schemas.microsoft.com/office/powerpoint/2010/main" val="3483009747"/>
      </p:ext>
    </p:extLst>
  </p:cSld>
  <p:clrMapOvr>
    <a:masterClrMapping/>
  </p:clrMapOvr>
  <p:transition spd="slow">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9714" y="1693333"/>
            <a:ext cx="184666" cy="369332"/>
          </a:xfrm>
          <a:prstGeom prst="rect">
            <a:avLst/>
          </a:prstGeom>
          <a:noFill/>
        </p:spPr>
        <p:txBody>
          <a:bodyPr wrap="none" rtlCol="0">
            <a:spAutoFit/>
          </a:bodyPr>
          <a:lstStyle/>
          <a:p>
            <a:endParaRPr lang="en-US" dirty="0"/>
          </a:p>
        </p:txBody>
      </p:sp>
      <p:sp>
        <p:nvSpPr>
          <p:cNvPr id="6" name="Text Placeholder 5"/>
          <p:cNvSpPr>
            <a:spLocks noGrp="1"/>
          </p:cNvSpPr>
          <p:nvPr>
            <p:ph type="body" sz="quarter" idx="10"/>
          </p:nvPr>
        </p:nvSpPr>
        <p:spPr/>
        <p:txBody>
          <a:bodyPr/>
          <a:lstStyle/>
          <a:p>
            <a:r>
              <a:rPr lang="en-US" dirty="0"/>
              <a:t>Federal Loans</a:t>
            </a:r>
          </a:p>
        </p:txBody>
      </p:sp>
    </p:spTree>
    <p:extLst>
      <p:ext uri="{BB962C8B-B14F-4D97-AF65-F5344CB8AC3E}">
        <p14:creationId xmlns:p14="http://schemas.microsoft.com/office/powerpoint/2010/main" val="622028462"/>
      </p:ext>
    </p:extLst>
  </p:cSld>
  <p:clrMapOvr>
    <a:masterClrMapping/>
  </p:clrMapOvr>
  <p:transition spd="slow">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D762BF-6A76-4F7E-BEE4-2D656BF6D359}"/>
              </a:ext>
            </a:extLst>
          </p:cNvPr>
          <p:cNvSpPr>
            <a:spLocks noGrp="1"/>
          </p:cNvSpPr>
          <p:nvPr>
            <p:ph idx="1"/>
          </p:nvPr>
        </p:nvSpPr>
        <p:spPr>
          <a:xfrm>
            <a:off x="457200" y="1752600"/>
            <a:ext cx="8229600" cy="4724400"/>
          </a:xfrm>
        </p:spPr>
        <p:txBody>
          <a:bodyPr>
            <a:normAutofit fontScale="85000" lnSpcReduction="20000"/>
          </a:bodyPr>
          <a:lstStyle/>
          <a:p>
            <a:pPr>
              <a:lnSpc>
                <a:spcPct val="90000"/>
              </a:lnSpc>
            </a:pPr>
            <a:endParaRPr lang="en-US" dirty="0">
              <a:solidFill>
                <a:srgbClr val="262626"/>
              </a:solidFill>
              <a:latin typeface="Arial" panose="020B0604020202020204" pitchFamily="34" charset="0"/>
              <a:cs typeface="Arial" panose="020B0604020202020204" pitchFamily="34" charset="0"/>
            </a:endParaRPr>
          </a:p>
          <a:p>
            <a:pPr>
              <a:lnSpc>
                <a:spcPct val="90000"/>
              </a:lnSpc>
            </a:pPr>
            <a:r>
              <a:rPr lang="en-US" dirty="0">
                <a:solidFill>
                  <a:srgbClr val="262626"/>
                </a:solidFill>
                <a:latin typeface="Arial" panose="020B0604020202020204" pitchFamily="34" charset="0"/>
                <a:cs typeface="Arial" panose="020B0604020202020204" pitchFamily="34" charset="0"/>
              </a:rPr>
              <a:t>In the student’s name</a:t>
            </a:r>
          </a:p>
          <a:p>
            <a:pPr>
              <a:lnSpc>
                <a:spcPct val="90000"/>
              </a:lnSpc>
            </a:pPr>
            <a:r>
              <a:rPr lang="en-US" dirty="0">
                <a:solidFill>
                  <a:srgbClr val="262626"/>
                </a:solidFill>
                <a:latin typeface="Arial" panose="020B0604020202020204" pitchFamily="34" charset="0"/>
                <a:cs typeface="Arial" panose="020B0604020202020204" pitchFamily="34" charset="0"/>
              </a:rPr>
              <a:t>No credit check</a:t>
            </a:r>
          </a:p>
          <a:p>
            <a:pPr>
              <a:lnSpc>
                <a:spcPct val="90000"/>
              </a:lnSpc>
            </a:pPr>
            <a:r>
              <a:rPr lang="en-US" dirty="0">
                <a:solidFill>
                  <a:srgbClr val="262626"/>
                </a:solidFill>
                <a:latin typeface="Arial" panose="020B0604020202020204" pitchFamily="34" charset="0"/>
                <a:cs typeface="Arial" panose="020B0604020202020204" pitchFamily="34" charset="0"/>
              </a:rPr>
              <a:t>No co-signer required</a:t>
            </a:r>
          </a:p>
          <a:p>
            <a:pPr>
              <a:lnSpc>
                <a:spcPct val="90000"/>
              </a:lnSpc>
            </a:pPr>
            <a:r>
              <a:rPr lang="en-US" u="sng" dirty="0">
                <a:solidFill>
                  <a:srgbClr val="262626"/>
                </a:solidFill>
                <a:latin typeface="Arial" panose="020B0604020202020204" pitchFamily="34" charset="0"/>
                <a:cs typeface="Arial" panose="020B0604020202020204" pitchFamily="34" charset="0"/>
              </a:rPr>
              <a:t>Fixed </a:t>
            </a:r>
            <a:r>
              <a:rPr lang="en-US" dirty="0">
                <a:solidFill>
                  <a:srgbClr val="262626"/>
                </a:solidFill>
                <a:latin typeface="Arial" panose="020B0604020202020204" pitchFamily="34" charset="0"/>
                <a:cs typeface="Arial" panose="020B0604020202020204" pitchFamily="34" charset="0"/>
              </a:rPr>
              <a:t>interest rate of 4.99% and 1.057%</a:t>
            </a:r>
          </a:p>
          <a:p>
            <a:pPr marL="0" indent="0">
              <a:lnSpc>
                <a:spcPct val="90000"/>
              </a:lnSpc>
              <a:buNone/>
            </a:pPr>
            <a:r>
              <a:rPr lang="en-US" dirty="0">
                <a:solidFill>
                  <a:srgbClr val="262626"/>
                </a:solidFill>
                <a:latin typeface="Arial" panose="020B0604020202020204" pitchFamily="34" charset="0"/>
                <a:cs typeface="Arial" panose="020B0604020202020204" pitchFamily="34" charset="0"/>
              </a:rPr>
              <a:t>     origination fee (processing fee)</a:t>
            </a:r>
          </a:p>
          <a:p>
            <a:pPr>
              <a:lnSpc>
                <a:spcPct val="90000"/>
              </a:lnSpc>
            </a:pPr>
            <a:r>
              <a:rPr lang="en-US" dirty="0">
                <a:solidFill>
                  <a:srgbClr val="262626"/>
                </a:solidFill>
                <a:latin typeface="Arial" panose="020B0604020202020204" pitchFamily="34" charset="0"/>
                <a:cs typeface="Arial" panose="020B0604020202020204" pitchFamily="34" charset="0"/>
              </a:rPr>
              <a:t>Rate for new loans reset every July</a:t>
            </a:r>
          </a:p>
          <a:p>
            <a:pPr>
              <a:lnSpc>
                <a:spcPct val="90000"/>
              </a:lnSpc>
            </a:pPr>
            <a:r>
              <a:rPr lang="en-US" dirty="0">
                <a:solidFill>
                  <a:srgbClr val="262626"/>
                </a:solidFill>
                <a:latin typeface="Arial" panose="020B0604020202020204" pitchFamily="34" charset="0"/>
                <a:cs typeface="Arial" panose="020B0604020202020204" pitchFamily="34" charset="0"/>
              </a:rPr>
              <a:t>6 month grace period</a:t>
            </a:r>
          </a:p>
          <a:p>
            <a:pPr>
              <a:lnSpc>
                <a:spcPct val="90000"/>
              </a:lnSpc>
            </a:pPr>
            <a:r>
              <a:rPr lang="en-US" dirty="0">
                <a:solidFill>
                  <a:srgbClr val="262626"/>
                </a:solidFill>
                <a:latin typeface="Arial" panose="020B0604020202020204" pitchFamily="34" charset="0"/>
                <a:cs typeface="Arial" panose="020B0604020202020204" pitchFamily="34" charset="0"/>
              </a:rPr>
              <a:t>Subsidized or Unsubsidized</a:t>
            </a:r>
          </a:p>
          <a:p>
            <a:pPr>
              <a:lnSpc>
                <a:spcPct val="90000"/>
              </a:lnSpc>
            </a:pPr>
            <a:r>
              <a:rPr lang="en-US" dirty="0">
                <a:solidFill>
                  <a:srgbClr val="262626"/>
                </a:solidFill>
                <a:latin typeface="Arial" panose="020B0604020202020204" pitchFamily="34" charset="0"/>
                <a:cs typeface="Arial" panose="020B0604020202020204" pitchFamily="34" charset="0"/>
              </a:rPr>
              <a:t>10 year standard repayment plan but other options available</a:t>
            </a:r>
          </a:p>
          <a:p>
            <a:pPr>
              <a:lnSpc>
                <a:spcPct val="90000"/>
              </a:lnSpc>
            </a:pPr>
            <a:r>
              <a:rPr lang="en-US" dirty="0">
                <a:solidFill>
                  <a:schemeClr val="tx1">
                    <a:lumMod val="85000"/>
                    <a:lumOff val="15000"/>
                  </a:schemeClr>
                </a:solidFill>
                <a:latin typeface="Arial" panose="020B0604020202020204" pitchFamily="34" charset="0"/>
                <a:cs typeface="Arial" panose="020B0604020202020204" pitchFamily="34" charset="0"/>
              </a:rPr>
              <a:t>Apply at </a:t>
            </a:r>
            <a:r>
              <a:rPr lang="en-US" dirty="0">
                <a:solidFill>
                  <a:schemeClr val="tx1">
                    <a:lumMod val="85000"/>
                    <a:lumOff val="15000"/>
                  </a:schemeClr>
                </a:solidFill>
                <a:latin typeface="Arial" panose="020B0604020202020204" pitchFamily="34" charset="0"/>
                <a:cs typeface="Arial" panose="020B0604020202020204" pitchFamily="34" charset="0"/>
                <a:hlinkClick r:id="rId2"/>
              </a:rPr>
              <a:t>www.studentaid.gov</a:t>
            </a:r>
            <a:endParaRPr lang="en-US" dirty="0">
              <a:solidFill>
                <a:schemeClr val="tx1">
                  <a:lumMod val="85000"/>
                  <a:lumOff val="15000"/>
                </a:schemeClr>
              </a:solidFill>
              <a:latin typeface="Arial" panose="020B0604020202020204" pitchFamily="34" charset="0"/>
              <a:cs typeface="Arial" panose="020B0604020202020204" pitchFamily="34" charset="0"/>
            </a:endParaRPr>
          </a:p>
          <a:p>
            <a:pPr>
              <a:lnSpc>
                <a:spcPct val="90000"/>
              </a:lnSpc>
            </a:pPr>
            <a:endParaRPr lang="en-US" dirty="0">
              <a:solidFill>
                <a:srgbClr val="262626"/>
              </a:solidFill>
              <a:latin typeface="Arial" panose="020B0604020202020204" pitchFamily="34" charset="0"/>
              <a:cs typeface="Arial" panose="020B0604020202020204" pitchFamily="34" charset="0"/>
            </a:endParaRPr>
          </a:p>
          <a:p>
            <a:pPr marL="0" indent="0">
              <a:buNone/>
            </a:pPr>
            <a:endParaRPr lang="en-US" dirty="0"/>
          </a:p>
        </p:txBody>
      </p:sp>
      <p:sp>
        <p:nvSpPr>
          <p:cNvPr id="3" name="Title 2">
            <a:extLst>
              <a:ext uri="{FF2B5EF4-FFF2-40B4-BE49-F238E27FC236}">
                <a16:creationId xmlns:a16="http://schemas.microsoft.com/office/drawing/2014/main" id="{E9BB13D2-F676-4295-8639-BD57A8408CF5}"/>
              </a:ext>
            </a:extLst>
          </p:cNvPr>
          <p:cNvSpPr>
            <a:spLocks noGrp="1"/>
          </p:cNvSpPr>
          <p:nvPr>
            <p:ph type="title"/>
          </p:nvPr>
        </p:nvSpPr>
        <p:spPr/>
        <p:txBody>
          <a:bodyPr/>
          <a:lstStyle/>
          <a:p>
            <a:r>
              <a:rPr lang="en-US" dirty="0"/>
              <a:t>Federal Direct Student Loans</a:t>
            </a:r>
          </a:p>
        </p:txBody>
      </p:sp>
      <p:sp>
        <p:nvSpPr>
          <p:cNvPr id="4" name="Slide Number Placeholder 3">
            <a:extLst>
              <a:ext uri="{FF2B5EF4-FFF2-40B4-BE49-F238E27FC236}">
                <a16:creationId xmlns:a16="http://schemas.microsoft.com/office/drawing/2014/main" id="{A29BA96C-CE08-4F90-A8F0-E4816EE4D05C}"/>
              </a:ext>
            </a:extLst>
          </p:cNvPr>
          <p:cNvSpPr>
            <a:spLocks noGrp="1"/>
          </p:cNvSpPr>
          <p:nvPr>
            <p:ph type="sldNum" sz="quarter" idx="12"/>
          </p:nvPr>
        </p:nvSpPr>
        <p:spPr/>
        <p:txBody>
          <a:bodyPr/>
          <a:lstStyle/>
          <a:p>
            <a:fld id="{3ECAA9F2-51A7-FA4F-B019-4D81CA3B727C}" type="slidenum">
              <a:rPr lang="en-US" smtClean="0"/>
              <a:pPr/>
              <a:t>49</a:t>
            </a:fld>
            <a:endParaRPr lang="en-US" dirty="0"/>
          </a:p>
        </p:txBody>
      </p:sp>
      <p:pic>
        <p:nvPicPr>
          <p:cNvPr id="6" name="Picture 5">
            <a:extLst>
              <a:ext uri="{FF2B5EF4-FFF2-40B4-BE49-F238E27FC236}">
                <a16:creationId xmlns:a16="http://schemas.microsoft.com/office/drawing/2014/main" id="{F9550C6A-1443-4336-9FE0-98F3B1086486}"/>
              </a:ext>
            </a:extLst>
          </p:cNvPr>
          <p:cNvPicPr>
            <a:picLocks noChangeAspect="1"/>
          </p:cNvPicPr>
          <p:nvPr/>
        </p:nvPicPr>
        <p:blipFill>
          <a:blip r:embed="rId3"/>
          <a:stretch>
            <a:fillRect/>
          </a:stretch>
        </p:blipFill>
        <p:spPr>
          <a:xfrm>
            <a:off x="6400800" y="1695502"/>
            <a:ext cx="2182557" cy="1493649"/>
          </a:xfrm>
          <a:prstGeom prst="rect">
            <a:avLst/>
          </a:prstGeom>
        </p:spPr>
      </p:pic>
    </p:spTree>
    <p:extLst>
      <p:ext uri="{BB962C8B-B14F-4D97-AF65-F5344CB8AC3E}">
        <p14:creationId xmlns:p14="http://schemas.microsoft.com/office/powerpoint/2010/main" val="1440176549"/>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400" dirty="0"/>
              <a:t>Higher Education Choices</a:t>
            </a:r>
          </a:p>
        </p:txBody>
      </p:sp>
      <p:sp>
        <p:nvSpPr>
          <p:cNvPr id="4" name="Content Placeholder 3"/>
          <p:cNvSpPr>
            <a:spLocks noGrp="1"/>
          </p:cNvSpPr>
          <p:nvPr>
            <p:ph idx="1"/>
          </p:nvPr>
        </p:nvSpPr>
        <p:spPr/>
        <p:txBody>
          <a:bodyPr>
            <a:noAutofit/>
          </a:bodyPr>
          <a:lstStyle/>
          <a:p>
            <a:pPr marL="0" indent="0">
              <a:buNone/>
            </a:pPr>
            <a:r>
              <a:rPr lang="en-US" dirty="0"/>
              <a:t>There are many different types of higher education opportunities to choose from including:</a:t>
            </a:r>
          </a:p>
          <a:p>
            <a:endParaRPr lang="en-US" dirty="0"/>
          </a:p>
          <a:p>
            <a:r>
              <a:rPr lang="en-US" dirty="0"/>
              <a:t>Colleges and Universities</a:t>
            </a:r>
          </a:p>
          <a:p>
            <a:r>
              <a:rPr lang="en-US" dirty="0"/>
              <a:t>Community Colleges</a:t>
            </a:r>
          </a:p>
          <a:p>
            <a:r>
              <a:rPr lang="en-US" dirty="0"/>
              <a:t>Hospital Schools of Nursing</a:t>
            </a:r>
          </a:p>
          <a:p>
            <a:r>
              <a:rPr lang="en-US" dirty="0"/>
              <a:t>Trade and Technical Schools</a:t>
            </a:r>
          </a:p>
          <a:p>
            <a:endParaRPr lang="en-US" sz="1588" dirty="0"/>
          </a:p>
          <a:p>
            <a:pPr marL="0" indent="0">
              <a:buNone/>
            </a:pPr>
            <a:endParaRPr lang="en-US" sz="1588" dirty="0"/>
          </a:p>
        </p:txBody>
      </p:sp>
      <p:pic>
        <p:nvPicPr>
          <p:cNvPr id="5" name="Picture 4" descr="C:\Users\wdunlap\AppData\Local\Microsoft\Windows\INetCache\IE\MYOA8SHB\6008303606_92b2a4381e_z[1].jpg">
            <a:extLst>
              <a:ext uri="{FF2B5EF4-FFF2-40B4-BE49-F238E27FC236}">
                <a16:creationId xmlns:a16="http://schemas.microsoft.com/office/drawing/2014/main" id="{6E5A8C09-C36F-4917-B67E-99C818D83E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594" r="16596" b="2"/>
          <a:stretch/>
        </p:blipFill>
        <p:spPr bwMode="auto">
          <a:xfrm>
            <a:off x="5638800" y="2819400"/>
            <a:ext cx="3114801" cy="3100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564197"/>
      </p:ext>
    </p:extLst>
  </p:cSld>
  <p:clrMapOvr>
    <a:masterClrMapping/>
  </p:clrMapOvr>
  <p:transition spd="slow">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57200" y="1646237"/>
            <a:ext cx="3733796" cy="4830763"/>
          </a:xfrm>
          <a:prstGeom prst="rect">
            <a:avLst/>
          </a:prstGeom>
        </p:spPr>
        <p:txBody>
          <a:bodyPr>
            <a:noAutofit/>
          </a:bodyPr>
          <a:lstStyle/>
          <a:p>
            <a:pPr marL="0" indent="0">
              <a:buNone/>
            </a:pPr>
            <a:r>
              <a:rPr lang="en-US" sz="2000" dirty="0"/>
              <a:t>Federal Government pays interest charged to student while enrolled or in grace</a:t>
            </a:r>
          </a:p>
          <a:p>
            <a:pPr marL="530352">
              <a:lnSpc>
                <a:spcPct val="120000"/>
              </a:lnSpc>
            </a:pPr>
            <a:r>
              <a:rPr lang="en-US" sz="2000" dirty="0"/>
              <a:t>Based on financial need</a:t>
            </a:r>
          </a:p>
          <a:p>
            <a:pPr marL="530352"/>
            <a:r>
              <a:rPr lang="en-US" sz="2000" dirty="0"/>
              <a:t>There is a 1.057% </a:t>
            </a:r>
            <a:br>
              <a:rPr lang="en-US" sz="2000" dirty="0"/>
            </a:br>
            <a:r>
              <a:rPr lang="en-US" sz="2000" dirty="0"/>
              <a:t>fee deducted from </a:t>
            </a:r>
            <a:br>
              <a:rPr lang="en-US" sz="2000" dirty="0"/>
            </a:br>
            <a:r>
              <a:rPr lang="en-US" sz="2000" dirty="0"/>
              <a:t>loan amount at disbursement</a:t>
            </a:r>
          </a:p>
        </p:txBody>
      </p:sp>
      <p:sp>
        <p:nvSpPr>
          <p:cNvPr id="3" name="Title 2"/>
          <p:cNvSpPr>
            <a:spLocks noGrp="1"/>
          </p:cNvSpPr>
          <p:nvPr>
            <p:ph type="title"/>
          </p:nvPr>
        </p:nvSpPr>
        <p:spPr>
          <a:xfrm>
            <a:off x="457200" y="163541"/>
            <a:ext cx="3429000" cy="1043711"/>
          </a:xfrm>
          <a:prstGeom prst="rect">
            <a:avLst/>
          </a:prstGeom>
        </p:spPr>
        <p:txBody>
          <a:bodyPr>
            <a:normAutofit/>
          </a:bodyPr>
          <a:lstStyle/>
          <a:p>
            <a:pPr algn="ctr"/>
            <a:r>
              <a:rPr lang="en-US" sz="3600" dirty="0"/>
              <a:t>Subsidized</a:t>
            </a:r>
          </a:p>
        </p:txBody>
      </p:sp>
      <p:sp>
        <p:nvSpPr>
          <p:cNvPr id="2" name="Slide Number Placeholder 1">
            <a:extLst>
              <a:ext uri="{FF2B5EF4-FFF2-40B4-BE49-F238E27FC236}">
                <a16:creationId xmlns:a16="http://schemas.microsoft.com/office/drawing/2014/main" id="{037ADF70-B770-274B-9D6C-A97900FC8E8F}"/>
              </a:ext>
            </a:extLst>
          </p:cNvPr>
          <p:cNvSpPr>
            <a:spLocks noGrp="1"/>
          </p:cNvSpPr>
          <p:nvPr>
            <p:ph type="sldNum" sz="quarter" idx="12"/>
          </p:nvPr>
        </p:nvSpPr>
        <p:spPr/>
        <p:txBody>
          <a:bodyPr/>
          <a:lstStyle/>
          <a:p>
            <a:fld id="{3ECAA9F2-51A7-FA4F-B019-4D81CA3B727C}" type="slidenum">
              <a:rPr lang="en-US" smtClean="0"/>
              <a:pPr/>
              <a:t>50</a:t>
            </a:fld>
            <a:endParaRPr lang="en-US" dirty="0"/>
          </a:p>
        </p:txBody>
      </p:sp>
      <p:sp>
        <p:nvSpPr>
          <p:cNvPr id="7" name="Title 2"/>
          <p:cNvSpPr txBox="1">
            <a:spLocks/>
          </p:cNvSpPr>
          <p:nvPr/>
        </p:nvSpPr>
        <p:spPr>
          <a:xfrm>
            <a:off x="4648200" y="228600"/>
            <a:ext cx="3810000" cy="1043711"/>
          </a:xfrm>
          <a:prstGeom prst="rect">
            <a:avLst/>
          </a:prstGeom>
        </p:spPr>
        <p:txBody>
          <a:bodyPr anchor="ctr" anchorCtr="0">
            <a:normAutofit/>
          </a:bodyPr>
          <a:lstStyle>
            <a:lvl1pPr algn="l" defTabSz="914400" rtl="0" eaLnBrk="1" latinLnBrk="0" hangingPunct="1">
              <a:lnSpc>
                <a:spcPct val="80000"/>
              </a:lnSpc>
              <a:spcBef>
                <a:spcPct val="0"/>
              </a:spcBef>
              <a:buNone/>
              <a:defRPr sz="3600" b="1" kern="1200" baseline="0">
                <a:solidFill>
                  <a:srgbClr val="398AA2"/>
                </a:solidFill>
                <a:latin typeface="+mj-lt"/>
                <a:ea typeface="+mj-ea"/>
                <a:cs typeface="+mj-cs"/>
              </a:defRPr>
            </a:lvl1pPr>
          </a:lstStyle>
          <a:p>
            <a:pPr algn="ctr"/>
            <a:r>
              <a:rPr lang="en-US" dirty="0">
                <a:solidFill>
                  <a:schemeClr val="bg1"/>
                </a:solidFill>
              </a:rPr>
              <a:t>Unsubsidized</a:t>
            </a:r>
          </a:p>
        </p:txBody>
      </p:sp>
      <p:sp>
        <p:nvSpPr>
          <p:cNvPr id="14" name="Content Placeholder 7"/>
          <p:cNvSpPr txBox="1">
            <a:spLocks/>
          </p:cNvSpPr>
          <p:nvPr/>
        </p:nvSpPr>
        <p:spPr>
          <a:xfrm>
            <a:off x="4648200" y="1646237"/>
            <a:ext cx="3810000" cy="4449763"/>
          </a:xfrm>
          <a:prstGeom prst="rect">
            <a:avLst/>
          </a:prstGeom>
        </p:spPr>
        <p:txBody>
          <a:bodyPr>
            <a:normAutofit/>
          </a:bodyPr>
          <a:lstStyle>
            <a:lvl1pPr marL="342900" indent="-342900" algn="l" defTabSz="914400" rtl="0" eaLnBrk="1" latinLnBrk="0" hangingPunct="1">
              <a:lnSpc>
                <a:spcPct val="100000"/>
              </a:lnSpc>
              <a:spcBef>
                <a:spcPct val="20000"/>
              </a:spcBef>
              <a:spcAft>
                <a:spcPts val="300"/>
              </a:spcAft>
              <a:buClr>
                <a:srgbClr val="398AA2"/>
              </a:buClr>
              <a:buFont typeface="Arial" pitchFamily="34" charset="0"/>
              <a:buChar char="•"/>
              <a:defRPr sz="2800" kern="1200">
                <a:solidFill>
                  <a:schemeClr val="tx1"/>
                </a:solidFill>
                <a:latin typeface="+mn-lt"/>
                <a:ea typeface="+mn-ea"/>
                <a:cs typeface="Arial"/>
              </a:defRPr>
            </a:lvl1pPr>
            <a:lvl2pPr marL="742950" indent="-285750" algn="l" defTabSz="914400" rtl="0" eaLnBrk="1" latinLnBrk="0" hangingPunct="1">
              <a:lnSpc>
                <a:spcPct val="100000"/>
              </a:lnSpc>
              <a:spcBef>
                <a:spcPts val="300"/>
              </a:spcBef>
              <a:spcAft>
                <a:spcPts val="300"/>
              </a:spcAft>
              <a:buClr>
                <a:srgbClr val="398AA2"/>
              </a:buClr>
              <a:buFont typeface="Lucida Grande"/>
              <a:buChar char="»"/>
              <a:defRPr sz="2400" kern="1200">
                <a:solidFill>
                  <a:schemeClr val="tx1"/>
                </a:solidFill>
                <a:latin typeface="+mn-lt"/>
                <a:ea typeface="+mn-ea"/>
                <a:cs typeface="Arial"/>
              </a:defRPr>
            </a:lvl2pPr>
            <a:lvl3pPr marL="1143000" indent="-228600" algn="l" defTabSz="914400" rtl="0" eaLnBrk="1" latinLnBrk="0" hangingPunct="1">
              <a:lnSpc>
                <a:spcPct val="100000"/>
              </a:lnSpc>
              <a:spcBef>
                <a:spcPts val="300"/>
              </a:spcBef>
              <a:spcAft>
                <a:spcPts val="300"/>
              </a:spcAft>
              <a:buClr>
                <a:srgbClr val="398AA2"/>
              </a:buClr>
              <a:buSzPct val="80000"/>
              <a:buFont typeface="Lucida Grande"/>
              <a:buChar char="◦"/>
              <a:defRPr sz="2400" kern="1200">
                <a:solidFill>
                  <a:schemeClr val="tx1"/>
                </a:solidFill>
                <a:latin typeface="+mn-lt"/>
                <a:ea typeface="+mn-ea"/>
                <a:cs typeface="Arial"/>
              </a:defRPr>
            </a:lvl3pPr>
            <a:lvl4pPr marL="1600200" indent="-228600" algn="l" defTabSz="914400" rtl="0" eaLnBrk="1" latinLnBrk="0" hangingPunct="1">
              <a:lnSpc>
                <a:spcPct val="100000"/>
              </a:lnSpc>
              <a:spcBef>
                <a:spcPts val="300"/>
              </a:spcBef>
              <a:spcAft>
                <a:spcPts val="300"/>
              </a:spcAft>
              <a:buClr>
                <a:srgbClr val="398AA2"/>
              </a:buClr>
              <a:buSzPct val="70000"/>
              <a:buFont typeface="Lucida Grande"/>
              <a:buChar char="►"/>
              <a:defRPr sz="2000" kern="1200">
                <a:solidFill>
                  <a:schemeClr val="tx1"/>
                </a:solidFill>
                <a:latin typeface="+mn-lt"/>
                <a:ea typeface="+mn-ea"/>
                <a:cs typeface="Arial"/>
              </a:defRPr>
            </a:lvl4pPr>
            <a:lvl5pPr marL="2057400" indent="-228600" algn="l" defTabSz="914400" rtl="0" eaLnBrk="1" latinLnBrk="0" hangingPunct="1">
              <a:lnSpc>
                <a:spcPct val="100000"/>
              </a:lnSpc>
              <a:spcBef>
                <a:spcPts val="300"/>
              </a:spcBef>
              <a:spcAft>
                <a:spcPts val="300"/>
              </a:spcAft>
              <a:buClr>
                <a:srgbClr val="398AA2"/>
              </a:buClr>
              <a:buFont typeface="Arial"/>
              <a:buChar char="•"/>
              <a:defRPr sz="2000" kern="1200">
                <a:solidFill>
                  <a:schemeClr val="tx1"/>
                </a:solidFill>
                <a:latin typeface="+mn-lt"/>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1200"/>
              </a:spcAft>
              <a:buClr>
                <a:schemeClr val="accent3"/>
              </a:buClr>
              <a:buNone/>
            </a:pPr>
            <a:r>
              <a:rPr lang="en-US" sz="2000" dirty="0"/>
              <a:t>Borrower is responsible for paying interest accrued in school and grace</a:t>
            </a:r>
          </a:p>
          <a:p>
            <a:pPr marL="530352">
              <a:buClr>
                <a:srgbClr val="74278F"/>
              </a:buClr>
            </a:pPr>
            <a:r>
              <a:rPr lang="en-US" sz="2000" dirty="0"/>
              <a:t>Any interest not paid during grace will be capitalized at repayment</a:t>
            </a:r>
          </a:p>
          <a:p>
            <a:pPr marL="530352">
              <a:buClr>
                <a:srgbClr val="74278F"/>
              </a:buClr>
            </a:pPr>
            <a:r>
              <a:rPr lang="en-US" sz="2000" dirty="0"/>
              <a:t>There is a 1.057% </a:t>
            </a:r>
            <a:br>
              <a:rPr lang="en-US" sz="2000" dirty="0"/>
            </a:br>
            <a:r>
              <a:rPr lang="en-US" sz="2000" dirty="0"/>
              <a:t>fee deducted from </a:t>
            </a:r>
            <a:br>
              <a:rPr lang="en-US" sz="2000" dirty="0"/>
            </a:br>
            <a:r>
              <a:rPr lang="en-US" sz="2000" dirty="0"/>
              <a:t>loan amount at disbursement</a:t>
            </a:r>
          </a:p>
        </p:txBody>
      </p:sp>
      <p:cxnSp>
        <p:nvCxnSpPr>
          <p:cNvPr id="16" name="Straight Connector 15"/>
          <p:cNvCxnSpPr/>
          <p:nvPr/>
        </p:nvCxnSpPr>
        <p:spPr>
          <a:xfrm>
            <a:off x="4419600" y="1676400"/>
            <a:ext cx="0" cy="4495800"/>
          </a:xfrm>
          <a:prstGeom prst="line">
            <a:avLst/>
          </a:prstGeom>
          <a:ln>
            <a:solidFill>
              <a:srgbClr val="007299"/>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2432280"/>
      </p:ext>
    </p:extLst>
  </p:cSld>
  <p:clrMapOvr>
    <a:masterClrMapping/>
  </p:clrMapOvr>
  <p:transition spd="slow">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133AD2-BE84-4239-B49A-F750D62ACFE9}"/>
              </a:ext>
            </a:extLst>
          </p:cNvPr>
          <p:cNvSpPr>
            <a:spLocks noGrp="1"/>
          </p:cNvSpPr>
          <p:nvPr>
            <p:ph type="title"/>
          </p:nvPr>
        </p:nvSpPr>
        <p:spPr/>
        <p:txBody>
          <a:bodyPr/>
          <a:lstStyle/>
          <a:p>
            <a:r>
              <a:rPr lang="en-US" dirty="0"/>
              <a:t>Student Loan Borrowing Limits</a:t>
            </a:r>
          </a:p>
        </p:txBody>
      </p:sp>
      <p:sp>
        <p:nvSpPr>
          <p:cNvPr id="4" name="Slide Number Placeholder 3">
            <a:extLst>
              <a:ext uri="{FF2B5EF4-FFF2-40B4-BE49-F238E27FC236}">
                <a16:creationId xmlns:a16="http://schemas.microsoft.com/office/drawing/2014/main" id="{B8751D45-5E0B-48F8-A3CE-5769C089485E}"/>
              </a:ext>
            </a:extLst>
          </p:cNvPr>
          <p:cNvSpPr>
            <a:spLocks noGrp="1"/>
          </p:cNvSpPr>
          <p:nvPr>
            <p:ph type="sldNum" sz="quarter" idx="12"/>
          </p:nvPr>
        </p:nvSpPr>
        <p:spPr/>
        <p:txBody>
          <a:bodyPr/>
          <a:lstStyle/>
          <a:p>
            <a:fld id="{3ECAA9F2-51A7-FA4F-B019-4D81CA3B727C}" type="slidenum">
              <a:rPr lang="en-US" smtClean="0"/>
              <a:pPr/>
              <a:t>51</a:t>
            </a:fld>
            <a:endParaRPr lang="en-US" dirty="0"/>
          </a:p>
        </p:txBody>
      </p:sp>
      <p:pic>
        <p:nvPicPr>
          <p:cNvPr id="5" name="Picture 2">
            <a:extLst>
              <a:ext uri="{FF2B5EF4-FFF2-40B4-BE49-F238E27FC236}">
                <a16:creationId xmlns:a16="http://schemas.microsoft.com/office/drawing/2014/main" id="{EF647559-44EA-4E17-95E7-B363E3BDC9E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6084" y="1600201"/>
            <a:ext cx="8529316" cy="4799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3891360"/>
      </p:ext>
    </p:extLst>
  </p:cSld>
  <p:clrMapOvr>
    <a:masterClrMapping/>
  </p:clrMapOvr>
  <p:transition spd="slow">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3997EF-EF31-48D4-A1BD-41AA9A40801C}"/>
              </a:ext>
            </a:extLst>
          </p:cNvPr>
          <p:cNvSpPr txBox="1"/>
          <p:nvPr/>
        </p:nvSpPr>
        <p:spPr>
          <a:xfrm>
            <a:off x="1752600" y="2057400"/>
            <a:ext cx="7086600" cy="1938992"/>
          </a:xfrm>
          <a:prstGeom prst="rect">
            <a:avLst/>
          </a:prstGeom>
          <a:noFill/>
        </p:spPr>
        <p:txBody>
          <a:bodyPr wrap="square" rtlCol="0">
            <a:spAutoFit/>
          </a:bodyPr>
          <a:lstStyle/>
          <a:p>
            <a:r>
              <a:rPr lang="en-US" sz="4000" b="1" dirty="0"/>
              <a:t>What if I need to borrow more than $5,500 to cover my bill?</a:t>
            </a:r>
          </a:p>
        </p:txBody>
      </p:sp>
    </p:spTree>
    <p:extLst>
      <p:ext uri="{BB962C8B-B14F-4D97-AF65-F5344CB8AC3E}">
        <p14:creationId xmlns:p14="http://schemas.microsoft.com/office/powerpoint/2010/main" val="1655828613"/>
      </p:ext>
    </p:extLst>
  </p:cSld>
  <p:clrMapOvr>
    <a:masterClrMapping/>
  </p:clrMapOvr>
  <p:transition spd="slow">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F3B90A-E167-430C-B7AE-1AF720091D9C}"/>
              </a:ext>
            </a:extLst>
          </p:cNvPr>
          <p:cNvSpPr>
            <a:spLocks noGrp="1"/>
          </p:cNvSpPr>
          <p:nvPr>
            <p:ph idx="1"/>
          </p:nvPr>
        </p:nvSpPr>
        <p:spPr/>
        <p:txBody>
          <a:bodyPr>
            <a:normAutofit lnSpcReduction="10000"/>
          </a:bodyPr>
          <a:lstStyle/>
          <a:p>
            <a:pPr marL="0" indent="0">
              <a:buNone/>
            </a:pPr>
            <a:r>
              <a:rPr lang="en-US" dirty="0"/>
              <a:t>Federal Direct </a:t>
            </a:r>
            <a:r>
              <a:rPr lang="en-US" b="1" u="sng" dirty="0"/>
              <a:t>Paren</a:t>
            </a:r>
            <a:r>
              <a:rPr lang="en-US" b="1" dirty="0"/>
              <a:t>t</a:t>
            </a:r>
            <a:r>
              <a:rPr lang="en-US" dirty="0"/>
              <a:t> PLUS Loan</a:t>
            </a:r>
          </a:p>
          <a:p>
            <a:pPr marL="0" indent="0">
              <a:buNone/>
            </a:pPr>
            <a:endParaRPr lang="en-US" dirty="0"/>
          </a:p>
          <a:p>
            <a:pPr lvl="0">
              <a:spcBef>
                <a:spcPct val="20000"/>
              </a:spcBef>
            </a:pPr>
            <a:r>
              <a:rPr lang="en-US" sz="2100" dirty="0">
                <a:solidFill>
                  <a:schemeClr val="tx1">
                    <a:lumMod val="85000"/>
                    <a:lumOff val="15000"/>
                  </a:schemeClr>
                </a:solidFill>
                <a:latin typeface="Arial" panose="020B0604020202020204" pitchFamily="34" charset="0"/>
                <a:cs typeface="Arial" panose="020B0604020202020204" pitchFamily="34" charset="0"/>
                <a:sym typeface="Arial"/>
              </a:rPr>
              <a:t>Parent is the borrower and the loan remains in parent’s name</a:t>
            </a:r>
          </a:p>
          <a:p>
            <a:pPr>
              <a:spcBef>
                <a:spcPct val="20000"/>
              </a:spcBef>
            </a:pPr>
            <a:r>
              <a:rPr lang="en-US" sz="2100" dirty="0">
                <a:solidFill>
                  <a:schemeClr val="tx1">
                    <a:lumMod val="85000"/>
                    <a:lumOff val="15000"/>
                  </a:schemeClr>
                </a:solidFill>
                <a:latin typeface="Arial" panose="020B0604020202020204" pitchFamily="34" charset="0"/>
                <a:cs typeface="Arial" panose="020B0604020202020204" pitchFamily="34" charset="0"/>
                <a:sym typeface="Arial"/>
              </a:rPr>
              <a:t>Credit check is required - </a:t>
            </a:r>
            <a:r>
              <a:rPr lang="en-US" sz="2100" dirty="0"/>
              <a:t>Can have a co-signer</a:t>
            </a:r>
            <a:endParaRPr lang="en-US" sz="2100" dirty="0">
              <a:solidFill>
                <a:schemeClr val="tx1">
                  <a:lumMod val="85000"/>
                  <a:lumOff val="15000"/>
                </a:schemeClr>
              </a:solidFill>
              <a:latin typeface="Arial" panose="020B0604020202020204" pitchFamily="34" charset="0"/>
              <a:cs typeface="Arial" panose="020B0604020202020204" pitchFamily="34" charset="0"/>
              <a:sym typeface="Arial"/>
            </a:endParaRPr>
          </a:p>
          <a:p>
            <a:pPr>
              <a:spcBef>
                <a:spcPct val="20000"/>
              </a:spcBef>
            </a:pPr>
            <a:r>
              <a:rPr lang="en-US" sz="2100" b="1" dirty="0">
                <a:solidFill>
                  <a:schemeClr val="tx1">
                    <a:lumMod val="85000"/>
                    <a:lumOff val="15000"/>
                  </a:schemeClr>
                </a:solidFill>
                <a:latin typeface="Arial" panose="020B0604020202020204" pitchFamily="34" charset="0"/>
                <a:cs typeface="Arial" panose="020B0604020202020204" pitchFamily="34" charset="0"/>
                <a:sym typeface="Arial"/>
              </a:rPr>
              <a:t>Interest/Fees: </a:t>
            </a:r>
            <a:r>
              <a:rPr lang="en-US" sz="2100" dirty="0">
                <a:solidFill>
                  <a:schemeClr val="tx1">
                    <a:lumMod val="85000"/>
                    <a:lumOff val="15000"/>
                  </a:schemeClr>
                </a:solidFill>
                <a:latin typeface="Arial" panose="020B0604020202020204" pitchFamily="34" charset="0"/>
                <a:cs typeface="Arial" panose="020B0604020202020204" pitchFamily="34" charset="0"/>
                <a:sym typeface="Arial"/>
              </a:rPr>
              <a:t>7.54% interest rate and 4.228% origination fee</a:t>
            </a:r>
            <a:endParaRPr lang="en-US" sz="2100" dirty="0">
              <a:solidFill>
                <a:schemeClr val="tx1">
                  <a:lumMod val="85000"/>
                  <a:lumOff val="15000"/>
                </a:schemeClr>
              </a:solidFill>
              <a:latin typeface="Arial" panose="020B0604020202020204" pitchFamily="34" charset="0"/>
              <a:cs typeface="Arial" panose="020B0604020202020204" pitchFamily="34" charset="0"/>
            </a:endParaRPr>
          </a:p>
          <a:p>
            <a:pPr lvl="0">
              <a:spcBef>
                <a:spcPct val="20000"/>
              </a:spcBef>
            </a:pPr>
            <a:r>
              <a:rPr lang="en-US" sz="2100" dirty="0">
                <a:solidFill>
                  <a:schemeClr val="tx1">
                    <a:lumMod val="85000"/>
                    <a:lumOff val="15000"/>
                  </a:schemeClr>
                </a:solidFill>
                <a:latin typeface="Arial" panose="020B0604020202020204" pitchFamily="34" charset="0"/>
                <a:cs typeface="Arial" panose="020B0604020202020204" pitchFamily="34" charset="0"/>
                <a:sym typeface="Arial"/>
              </a:rPr>
              <a:t>Cost minus financial aid received (maximum amount you can borrow)</a:t>
            </a:r>
          </a:p>
          <a:p>
            <a:pPr lvl="0">
              <a:spcBef>
                <a:spcPct val="20000"/>
              </a:spcBef>
            </a:pPr>
            <a:r>
              <a:rPr lang="en-US" sz="2100" dirty="0">
                <a:solidFill>
                  <a:schemeClr val="tx1">
                    <a:lumMod val="85000"/>
                    <a:lumOff val="15000"/>
                  </a:schemeClr>
                </a:solidFill>
                <a:latin typeface="Arial" panose="020B0604020202020204" pitchFamily="34" charset="0"/>
                <a:cs typeface="Arial" panose="020B0604020202020204" pitchFamily="34" charset="0"/>
                <a:sym typeface="Arial"/>
              </a:rPr>
              <a:t>Repayment begins 60 days after disbursement</a:t>
            </a:r>
            <a:endParaRPr lang="en-US" sz="2100" dirty="0">
              <a:solidFill>
                <a:schemeClr val="tx1">
                  <a:lumMod val="85000"/>
                  <a:lumOff val="15000"/>
                </a:schemeClr>
              </a:solidFill>
              <a:latin typeface="Arial" panose="020B0604020202020204" pitchFamily="34" charset="0"/>
              <a:cs typeface="Arial" panose="020B0604020202020204" pitchFamily="34" charset="0"/>
            </a:endParaRPr>
          </a:p>
          <a:p>
            <a:pPr lvl="1">
              <a:spcBef>
                <a:spcPct val="20000"/>
              </a:spcBef>
              <a:buFont typeface="Arial"/>
              <a:buChar char="•"/>
            </a:pPr>
            <a:r>
              <a:rPr lang="en-US" sz="2100" dirty="0">
                <a:solidFill>
                  <a:schemeClr val="tx1">
                    <a:lumMod val="85000"/>
                    <a:lumOff val="15000"/>
                  </a:schemeClr>
                </a:solidFill>
                <a:latin typeface="Arial" panose="020B0604020202020204" pitchFamily="34" charset="0"/>
                <a:cs typeface="Arial" panose="020B0604020202020204" pitchFamily="34" charset="0"/>
                <a:sym typeface="Arial"/>
              </a:rPr>
              <a:t>Parent can choose to defer payments while student is enrolled</a:t>
            </a:r>
          </a:p>
          <a:p>
            <a:pPr marL="253746" lvl="1" indent="0">
              <a:spcBef>
                <a:spcPct val="20000"/>
              </a:spcBef>
              <a:buFont typeface="Arial"/>
              <a:buChar char="•"/>
            </a:pPr>
            <a:endParaRPr lang="en-US" sz="2100" dirty="0">
              <a:solidFill>
                <a:schemeClr val="tx1">
                  <a:lumMod val="85000"/>
                  <a:lumOff val="15000"/>
                </a:schemeClr>
              </a:solidFill>
              <a:latin typeface="Arial" panose="020B0604020202020204" pitchFamily="34" charset="0"/>
              <a:cs typeface="Arial" panose="020B0604020202020204" pitchFamily="34" charset="0"/>
            </a:endParaRPr>
          </a:p>
          <a:p>
            <a:pPr lvl="0">
              <a:spcBef>
                <a:spcPct val="20000"/>
              </a:spcBef>
            </a:pPr>
            <a:r>
              <a:rPr lang="en-US" sz="2100" dirty="0">
                <a:solidFill>
                  <a:schemeClr val="tx1">
                    <a:lumMod val="85000"/>
                    <a:lumOff val="15000"/>
                  </a:schemeClr>
                </a:solidFill>
                <a:latin typeface="Arial" panose="020B0604020202020204" pitchFamily="34" charset="0"/>
                <a:cs typeface="Arial" panose="020B0604020202020204" pitchFamily="34" charset="0"/>
              </a:rPr>
              <a:t>Apply at </a:t>
            </a:r>
            <a:r>
              <a:rPr lang="en-US" sz="2100" dirty="0">
                <a:solidFill>
                  <a:schemeClr val="tx1">
                    <a:lumMod val="85000"/>
                    <a:lumOff val="15000"/>
                  </a:schemeClr>
                </a:solidFill>
                <a:latin typeface="Arial" panose="020B0604020202020204" pitchFamily="34" charset="0"/>
                <a:cs typeface="Arial" panose="020B0604020202020204" pitchFamily="34" charset="0"/>
                <a:hlinkClick r:id="rId2"/>
              </a:rPr>
              <a:t>www.studentaid.gov</a:t>
            </a:r>
            <a:endParaRPr lang="en-US" sz="2100" dirty="0">
              <a:solidFill>
                <a:schemeClr val="tx1">
                  <a:lumMod val="85000"/>
                  <a:lumOff val="15000"/>
                </a:schemeClr>
              </a:solidFill>
              <a:latin typeface="Arial" panose="020B0604020202020204" pitchFamily="34" charset="0"/>
              <a:cs typeface="Arial" panose="020B0604020202020204" pitchFamily="34" charset="0"/>
            </a:endParaRPr>
          </a:p>
          <a:p>
            <a:pPr marL="0" indent="0">
              <a:buNone/>
            </a:pPr>
            <a:endParaRPr lang="en-US" dirty="0"/>
          </a:p>
        </p:txBody>
      </p:sp>
      <p:sp>
        <p:nvSpPr>
          <p:cNvPr id="3" name="Title 2">
            <a:extLst>
              <a:ext uri="{FF2B5EF4-FFF2-40B4-BE49-F238E27FC236}">
                <a16:creationId xmlns:a16="http://schemas.microsoft.com/office/drawing/2014/main" id="{D5946345-1C11-4366-BF4D-3BD8F9F93AB6}"/>
              </a:ext>
            </a:extLst>
          </p:cNvPr>
          <p:cNvSpPr>
            <a:spLocks noGrp="1"/>
          </p:cNvSpPr>
          <p:nvPr>
            <p:ph type="title"/>
          </p:nvPr>
        </p:nvSpPr>
        <p:spPr/>
        <p:txBody>
          <a:bodyPr/>
          <a:lstStyle/>
          <a:p>
            <a:r>
              <a:rPr lang="en-US" dirty="0"/>
              <a:t>Federal Loan</a:t>
            </a:r>
          </a:p>
        </p:txBody>
      </p:sp>
      <p:sp>
        <p:nvSpPr>
          <p:cNvPr id="4" name="Slide Number Placeholder 3">
            <a:extLst>
              <a:ext uri="{FF2B5EF4-FFF2-40B4-BE49-F238E27FC236}">
                <a16:creationId xmlns:a16="http://schemas.microsoft.com/office/drawing/2014/main" id="{8954ECB3-1695-4A24-9F9C-56CF5BAB2399}"/>
              </a:ext>
            </a:extLst>
          </p:cNvPr>
          <p:cNvSpPr>
            <a:spLocks noGrp="1"/>
          </p:cNvSpPr>
          <p:nvPr>
            <p:ph type="sldNum" sz="quarter" idx="12"/>
          </p:nvPr>
        </p:nvSpPr>
        <p:spPr/>
        <p:txBody>
          <a:bodyPr/>
          <a:lstStyle/>
          <a:p>
            <a:fld id="{3ECAA9F2-51A7-FA4F-B019-4D81CA3B727C}" type="slidenum">
              <a:rPr lang="en-US" smtClean="0"/>
              <a:pPr/>
              <a:t>53</a:t>
            </a:fld>
            <a:endParaRPr lang="en-US" dirty="0"/>
          </a:p>
        </p:txBody>
      </p:sp>
    </p:spTree>
    <p:extLst>
      <p:ext uri="{BB962C8B-B14F-4D97-AF65-F5344CB8AC3E}">
        <p14:creationId xmlns:p14="http://schemas.microsoft.com/office/powerpoint/2010/main" val="3525905803"/>
      </p:ext>
    </p:extLst>
  </p:cSld>
  <p:clrMapOvr>
    <a:masterClrMapping/>
  </p:clrMapOvr>
  <p:transition spd="slow">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Private/Alternative Loans</a:t>
            </a:r>
          </a:p>
        </p:txBody>
      </p:sp>
    </p:spTree>
    <p:extLst>
      <p:ext uri="{BB962C8B-B14F-4D97-AF65-F5344CB8AC3E}">
        <p14:creationId xmlns:p14="http://schemas.microsoft.com/office/powerpoint/2010/main" val="3877726273"/>
      </p:ext>
    </p:extLst>
  </p:cSld>
  <p:clrMapOvr>
    <a:masterClrMapping/>
  </p:clrMapOvr>
  <p:transition spd="slow">
    <p:wipe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94FCF3-72D9-4228-804A-3E8C80DD659B}"/>
              </a:ext>
            </a:extLst>
          </p:cNvPr>
          <p:cNvSpPr txBox="1"/>
          <p:nvPr/>
        </p:nvSpPr>
        <p:spPr>
          <a:xfrm>
            <a:off x="533400" y="3886200"/>
            <a:ext cx="8001000" cy="1754326"/>
          </a:xfrm>
          <a:prstGeom prst="rect">
            <a:avLst/>
          </a:prstGeom>
          <a:noFill/>
        </p:spPr>
        <p:txBody>
          <a:bodyPr wrap="square" rtlCol="0">
            <a:spAutoFit/>
          </a:bodyPr>
          <a:lstStyle/>
          <a:p>
            <a:pPr algn="ctr"/>
            <a:r>
              <a:rPr lang="en-US" sz="3600" b="1" dirty="0">
                <a:solidFill>
                  <a:schemeClr val="bg1"/>
                </a:solidFill>
              </a:rPr>
              <a:t>ONLY consider private or alternative loans after looking into all other sources of financial aid.</a:t>
            </a:r>
          </a:p>
        </p:txBody>
      </p:sp>
      <p:sp>
        <p:nvSpPr>
          <p:cNvPr id="3" name="Oval 2">
            <a:extLst>
              <a:ext uri="{FF2B5EF4-FFF2-40B4-BE49-F238E27FC236}">
                <a16:creationId xmlns:a16="http://schemas.microsoft.com/office/drawing/2014/main" id="{C4F0DE5B-E1A7-47D6-867E-F6FE08FE61C1}"/>
              </a:ext>
            </a:extLst>
          </p:cNvPr>
          <p:cNvSpPr/>
          <p:nvPr/>
        </p:nvSpPr>
        <p:spPr>
          <a:xfrm>
            <a:off x="3733800" y="1217474"/>
            <a:ext cx="1676400" cy="15240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800" dirty="0">
                <a:solidFill>
                  <a:srgbClr val="74278F"/>
                </a:solidFill>
              </a:rPr>
              <a:t>!</a:t>
            </a:r>
          </a:p>
        </p:txBody>
      </p:sp>
    </p:spTree>
    <p:extLst>
      <p:ext uri="{BB962C8B-B14F-4D97-AF65-F5344CB8AC3E}">
        <p14:creationId xmlns:p14="http://schemas.microsoft.com/office/powerpoint/2010/main" val="2293050783"/>
      </p:ext>
    </p:extLst>
  </p:cSld>
  <p:clrMapOvr>
    <a:masterClrMapping/>
  </p:clrMapOvr>
  <p:transition spd="slow">
    <p:wipe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D762BF-6A76-4F7E-BEE4-2D656BF6D359}"/>
              </a:ext>
            </a:extLst>
          </p:cNvPr>
          <p:cNvSpPr>
            <a:spLocks noGrp="1"/>
          </p:cNvSpPr>
          <p:nvPr>
            <p:ph idx="1"/>
          </p:nvPr>
        </p:nvSpPr>
        <p:spPr>
          <a:xfrm>
            <a:off x="457200" y="1646237"/>
            <a:ext cx="8458200" cy="5048222"/>
          </a:xfrm>
        </p:spPr>
        <p:txBody>
          <a:bodyPr>
            <a:normAutofit lnSpcReduction="10000"/>
          </a:bodyPr>
          <a:lstStyle/>
          <a:p>
            <a:pPr marL="0" indent="0">
              <a:buNone/>
            </a:pPr>
            <a:r>
              <a:rPr lang="en-US" dirty="0"/>
              <a:t>From private lenders or financial institutions</a:t>
            </a:r>
          </a:p>
          <a:p>
            <a:pPr lvl="1"/>
            <a:r>
              <a:rPr lang="en-US" sz="2800" dirty="0"/>
              <a:t>In student’s name/co-signers usually required or Parent Private Loan</a:t>
            </a:r>
          </a:p>
          <a:p>
            <a:pPr lvl="1"/>
            <a:r>
              <a:rPr lang="en-US" sz="2800" dirty="0"/>
              <a:t>Can borrow up to the Cost of Attendance</a:t>
            </a:r>
          </a:p>
          <a:p>
            <a:pPr lvl="1"/>
            <a:r>
              <a:rPr lang="en-US" sz="2800" dirty="0"/>
              <a:t>Based on credit scores and debt-to-income </a:t>
            </a:r>
          </a:p>
          <a:p>
            <a:pPr lvl="1"/>
            <a:r>
              <a:rPr lang="en-US" sz="2800" dirty="0"/>
              <a:t>Repayment may be deferred until education completed</a:t>
            </a:r>
          </a:p>
          <a:p>
            <a:pPr lvl="1"/>
            <a:r>
              <a:rPr lang="en-US" sz="2800" dirty="0"/>
              <a:t>Terms vary by lender – compare before making choices</a:t>
            </a:r>
          </a:p>
          <a:p>
            <a:pPr marL="0" indent="0">
              <a:buNone/>
            </a:pPr>
            <a:endParaRPr lang="en-US" b="1" dirty="0">
              <a:solidFill>
                <a:srgbClr val="007299"/>
              </a:solidFill>
            </a:endParaRPr>
          </a:p>
          <a:p>
            <a:pPr marL="0" indent="0" algn="ctr">
              <a:buNone/>
            </a:pPr>
            <a:r>
              <a:rPr lang="en-US" b="1" dirty="0">
                <a:solidFill>
                  <a:srgbClr val="007299"/>
                </a:solidFill>
              </a:rPr>
              <a:t>READ THE FINE PRINT</a:t>
            </a:r>
          </a:p>
          <a:p>
            <a:pPr marL="0" indent="0">
              <a:buNone/>
            </a:pPr>
            <a:endParaRPr lang="en-US" dirty="0"/>
          </a:p>
        </p:txBody>
      </p:sp>
      <p:sp>
        <p:nvSpPr>
          <p:cNvPr id="3" name="Title 2">
            <a:extLst>
              <a:ext uri="{FF2B5EF4-FFF2-40B4-BE49-F238E27FC236}">
                <a16:creationId xmlns:a16="http://schemas.microsoft.com/office/drawing/2014/main" id="{E9BB13D2-F676-4295-8639-BD57A8408CF5}"/>
              </a:ext>
            </a:extLst>
          </p:cNvPr>
          <p:cNvSpPr>
            <a:spLocks noGrp="1"/>
          </p:cNvSpPr>
          <p:nvPr>
            <p:ph type="title"/>
          </p:nvPr>
        </p:nvSpPr>
        <p:spPr/>
        <p:txBody>
          <a:bodyPr/>
          <a:lstStyle/>
          <a:p>
            <a:r>
              <a:rPr lang="en-US" dirty="0"/>
              <a:t>Private/Alternative Loans</a:t>
            </a:r>
          </a:p>
        </p:txBody>
      </p:sp>
      <p:sp>
        <p:nvSpPr>
          <p:cNvPr id="4" name="Slide Number Placeholder 3">
            <a:extLst>
              <a:ext uri="{FF2B5EF4-FFF2-40B4-BE49-F238E27FC236}">
                <a16:creationId xmlns:a16="http://schemas.microsoft.com/office/drawing/2014/main" id="{A29BA96C-CE08-4F90-A8F0-E4816EE4D05C}"/>
              </a:ext>
            </a:extLst>
          </p:cNvPr>
          <p:cNvSpPr>
            <a:spLocks noGrp="1"/>
          </p:cNvSpPr>
          <p:nvPr>
            <p:ph type="sldNum" sz="quarter" idx="12"/>
          </p:nvPr>
        </p:nvSpPr>
        <p:spPr/>
        <p:txBody>
          <a:bodyPr/>
          <a:lstStyle/>
          <a:p>
            <a:fld id="{3ECAA9F2-51A7-FA4F-B019-4D81CA3B727C}" type="slidenum">
              <a:rPr lang="en-US" smtClean="0"/>
              <a:pPr/>
              <a:t>56</a:t>
            </a:fld>
            <a:endParaRPr lang="en-US" dirty="0"/>
          </a:p>
        </p:txBody>
      </p:sp>
    </p:spTree>
    <p:extLst>
      <p:ext uri="{BB962C8B-B14F-4D97-AF65-F5344CB8AC3E}">
        <p14:creationId xmlns:p14="http://schemas.microsoft.com/office/powerpoint/2010/main" val="2671885258"/>
      </p:ext>
    </p:extLst>
  </p:cSld>
  <p:clrMapOvr>
    <a:masterClrMapping/>
  </p:clrMapOvr>
  <p:transition spd="slow">
    <p:wipe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group of people looking at a computer&#10;&#10;Description automatically generated with medium confidence">
            <a:extLst>
              <a:ext uri="{FF2B5EF4-FFF2-40B4-BE49-F238E27FC236}">
                <a16:creationId xmlns:a16="http://schemas.microsoft.com/office/drawing/2014/main" id="{8787AD9E-F832-604D-81ED-493403C36C61}"/>
              </a:ext>
            </a:extLst>
          </p:cNvPr>
          <p:cNvPicPr>
            <a:picLocks noChangeAspect="1"/>
          </p:cNvPicPr>
          <p:nvPr/>
        </p:nvPicPr>
        <p:blipFill>
          <a:blip r:embed="rId3"/>
          <a:stretch>
            <a:fillRect/>
          </a:stretch>
        </p:blipFill>
        <p:spPr>
          <a:xfrm>
            <a:off x="-7975" y="857250"/>
            <a:ext cx="9159950" cy="5152472"/>
          </a:xfrm>
          <a:prstGeom prst="rect">
            <a:avLst/>
          </a:prstGeom>
        </p:spPr>
      </p:pic>
      <p:pic>
        <p:nvPicPr>
          <p:cNvPr id="7" name="Picture 6">
            <a:extLst>
              <a:ext uri="{FF2B5EF4-FFF2-40B4-BE49-F238E27FC236}">
                <a16:creationId xmlns:a16="http://schemas.microsoft.com/office/drawing/2014/main" id="{0FF32F24-88D9-7C4D-8D08-DC210BAD2521}"/>
              </a:ext>
            </a:extLst>
          </p:cNvPr>
          <p:cNvPicPr>
            <a:picLocks noChangeAspect="1"/>
          </p:cNvPicPr>
          <p:nvPr/>
        </p:nvPicPr>
        <p:blipFill>
          <a:blip r:embed="rId4"/>
          <a:stretch>
            <a:fillRect/>
          </a:stretch>
        </p:blipFill>
        <p:spPr>
          <a:xfrm>
            <a:off x="1691931" y="1067305"/>
            <a:ext cx="1719844" cy="625397"/>
          </a:xfrm>
          <a:prstGeom prst="rect">
            <a:avLst/>
          </a:prstGeom>
        </p:spPr>
      </p:pic>
      <p:sp>
        <p:nvSpPr>
          <p:cNvPr id="11" name="Rectangle 10">
            <a:extLst>
              <a:ext uri="{FF2B5EF4-FFF2-40B4-BE49-F238E27FC236}">
                <a16:creationId xmlns:a16="http://schemas.microsoft.com/office/drawing/2014/main" id="{79DBEF6C-D88C-6745-A9E2-1D2222FD6D6F}"/>
              </a:ext>
            </a:extLst>
          </p:cNvPr>
          <p:cNvSpPr/>
          <p:nvPr/>
        </p:nvSpPr>
        <p:spPr>
          <a:xfrm>
            <a:off x="232457" y="5335933"/>
            <a:ext cx="8679087" cy="715581"/>
          </a:xfrm>
          <a:prstGeom prst="rect">
            <a:avLst/>
          </a:prstGeom>
        </p:spPr>
        <p:txBody>
          <a:bodyPr wrap="square">
            <a:spAutoFit/>
          </a:bodyPr>
          <a:lstStyle/>
          <a:p>
            <a:pPr marL="0" marR="0"/>
            <a:r>
              <a:rPr lang="en-US" sz="450" dirty="0">
                <a:effectLst/>
                <a:latin typeface="Helvetica" panose="020B0604020202020204" pitchFamily="34" charset="0"/>
                <a:ea typeface="Times New Roman" panose="02020603050405020304" pitchFamily="18" charset="0"/>
                <a:cs typeface="Helvetica" panose="020B0604020202020204" pitchFamily="34" charset="0"/>
              </a:rPr>
              <a:t> 1) Annual Percentage Rate (APR) Calculations - The lowest APR is based on the following assumptions: a loan of $10,000 made in a single disbursement, a borrower who selected an Immediate Repayment Plan and a repayment term of 60 months, monthly payments of $183.49 and a final payment $175.40, a fixed periodic interest rate of 4.10%, and a total amount financed of $11,001.26. The borrower in this sample qualified for a 0.25% Direct Debit benefit for the entirety of the repayment period and a 0.50% graduation benefit was applied 47 months into repayment. </a:t>
            </a:r>
          </a:p>
          <a:p>
            <a:pPr marL="0" marR="0"/>
            <a:r>
              <a:rPr lang="en-US" sz="450" dirty="0">
                <a:effectLst/>
                <a:latin typeface="Helvetica" panose="020B0604020202020204" pitchFamily="34" charset="0"/>
                <a:ea typeface="Times New Roman" panose="02020603050405020304" pitchFamily="18" charset="0"/>
                <a:cs typeface="Helvetica" panose="020B0604020202020204" pitchFamily="34" charset="0"/>
              </a:rPr>
              <a:t>The highest APR is based on the following assumptions: a loan of $10,000 made in a single disbursement, a borrower who selected a Fully Deferred Repayment Plan and a repayment term of 180 months, monthly payments of $131.09, a fixed periodic interest rate of 8.20%, and a total amount financed of $23,596.64. The borrower received an in-school deferment of 46 months and a grace period of 6 months. The borrower in this sample did not qualify for any interest rate discounts. </a:t>
            </a:r>
            <a:br>
              <a:rPr lang="en-US" sz="450" dirty="0">
                <a:effectLst/>
                <a:latin typeface="Helvetica" panose="020B0604020202020204" pitchFamily="34" charset="0"/>
                <a:ea typeface="Times New Roman" panose="02020603050405020304" pitchFamily="18" charset="0"/>
                <a:cs typeface="Helvetica" panose="020B0604020202020204" pitchFamily="34" charset="0"/>
              </a:rPr>
            </a:br>
            <a:r>
              <a:rPr lang="en-US" sz="450" dirty="0">
                <a:effectLst/>
                <a:latin typeface="Helvetica" panose="020B0604020202020204" pitchFamily="34" charset="0"/>
                <a:ea typeface="Times New Roman" panose="02020603050405020304" pitchFamily="18" charset="0"/>
                <a:cs typeface="Helvetica" panose="020B0604020202020204" pitchFamily="34" charset="0"/>
              </a:rPr>
              <a:t>These APRs are estimates and may differ from the actual rates received. </a:t>
            </a:r>
            <a:br>
              <a:rPr lang="en-US" sz="450" dirty="0">
                <a:effectLst/>
                <a:latin typeface="Helvetica" panose="020B0604020202020204" pitchFamily="34" charset="0"/>
                <a:ea typeface="Times New Roman" panose="02020603050405020304" pitchFamily="18" charset="0"/>
                <a:cs typeface="Helvetica" panose="020B0604020202020204" pitchFamily="34" charset="0"/>
              </a:rPr>
            </a:br>
            <a:r>
              <a:rPr lang="en-US" sz="450" dirty="0">
                <a:effectLst/>
                <a:latin typeface="Helvetica" panose="020B0604020202020204" pitchFamily="34" charset="0"/>
                <a:ea typeface="Times New Roman" panose="02020603050405020304" pitchFamily="18" charset="0"/>
                <a:cs typeface="Helvetica" panose="020B0604020202020204" pitchFamily="34" charset="0"/>
              </a:rPr>
              <a:t>2) Subject to aggregate loan limits. </a:t>
            </a:r>
            <a:br>
              <a:rPr lang="en-US" sz="450" dirty="0">
                <a:effectLst/>
                <a:latin typeface="Helvetica" panose="020B0604020202020204" pitchFamily="34" charset="0"/>
                <a:ea typeface="Times New Roman" panose="02020603050405020304" pitchFamily="18" charset="0"/>
                <a:cs typeface="Helvetica" panose="020B0604020202020204" pitchFamily="34" charset="0"/>
              </a:rPr>
            </a:br>
            <a:r>
              <a:rPr lang="en-US" sz="450" dirty="0">
                <a:effectLst/>
                <a:latin typeface="Helvetica" panose="020B0604020202020204" pitchFamily="34" charset="0"/>
                <a:ea typeface="Times New Roman" panose="02020603050405020304" pitchFamily="18" charset="0"/>
                <a:cs typeface="Helvetica" panose="020B0604020202020204" pitchFamily="34" charset="0"/>
              </a:rPr>
              <a:t>3) Loans taken for a less than half-time academic period may borrow up to $5,000. Applicants are subject to credit qualifications, completion of an application and credit agreement, and verification of application information. PHEAA uses applicant(s) FICO score(s) to determine eligibility and interest rates. Higher credit scores may mean an applicant is offered a lower interest rate. </a:t>
            </a:r>
            <a:br>
              <a:rPr lang="en-US" sz="450" dirty="0">
                <a:effectLst/>
                <a:latin typeface="Helvetica" panose="020B0604020202020204" pitchFamily="34" charset="0"/>
                <a:ea typeface="Times New Roman" panose="02020603050405020304" pitchFamily="18" charset="0"/>
                <a:cs typeface="Helvetica" panose="020B0604020202020204" pitchFamily="34" charset="0"/>
              </a:rPr>
            </a:br>
            <a:r>
              <a:rPr lang="en-US" sz="450" dirty="0">
                <a:effectLst/>
                <a:latin typeface="Helvetica" panose="020B0604020202020204" pitchFamily="34" charset="0"/>
                <a:ea typeface="Times New Roman" panose="02020603050405020304" pitchFamily="18" charset="0"/>
                <a:cs typeface="Helvetica" panose="020B0604020202020204" pitchFamily="34" charset="0"/>
              </a:rPr>
              <a:t>PHEAA reserves the right to discontinue all programs or benefits without prior notice. </a:t>
            </a:r>
          </a:p>
        </p:txBody>
      </p:sp>
      <p:sp>
        <p:nvSpPr>
          <p:cNvPr id="13" name="Rectangle 12">
            <a:extLst>
              <a:ext uri="{FF2B5EF4-FFF2-40B4-BE49-F238E27FC236}">
                <a16:creationId xmlns:a16="http://schemas.microsoft.com/office/drawing/2014/main" id="{B9199FA4-18CE-1449-98A9-2714FDCDC7FD}"/>
              </a:ext>
            </a:extLst>
          </p:cNvPr>
          <p:cNvSpPr/>
          <p:nvPr/>
        </p:nvSpPr>
        <p:spPr>
          <a:xfrm>
            <a:off x="198050" y="4803580"/>
            <a:ext cx="4707605" cy="369332"/>
          </a:xfrm>
          <a:prstGeom prst="rect">
            <a:avLst/>
          </a:prstGeom>
        </p:spPr>
        <p:txBody>
          <a:bodyPr wrap="square">
            <a:spAutoFit/>
          </a:bodyPr>
          <a:lstStyle/>
          <a:p>
            <a:pPr algn="ctr"/>
            <a:r>
              <a:rPr lang="en-US" dirty="0">
                <a:solidFill>
                  <a:srgbClr val="FFFFFF"/>
                </a:solidFill>
                <a:latin typeface="Open Sans" panose="020B0606030504020204" pitchFamily="34" charset="0"/>
              </a:rPr>
              <a:t>Learn more at </a:t>
            </a:r>
            <a:r>
              <a:rPr lang="en-US" b="1" dirty="0">
                <a:solidFill>
                  <a:srgbClr val="FFFFFF"/>
                </a:solidFill>
                <a:latin typeface="Open Sans" panose="020B0606030504020204" pitchFamily="34" charset="0"/>
              </a:rPr>
              <a:t>PHEAA.org/PAForward</a:t>
            </a:r>
          </a:p>
        </p:txBody>
      </p:sp>
      <p:sp>
        <p:nvSpPr>
          <p:cNvPr id="6" name="Rectangle 5">
            <a:extLst>
              <a:ext uri="{FF2B5EF4-FFF2-40B4-BE49-F238E27FC236}">
                <a16:creationId xmlns:a16="http://schemas.microsoft.com/office/drawing/2014/main" id="{83F7B3C7-28A3-7C49-A027-FC245AA179AB}"/>
              </a:ext>
            </a:extLst>
          </p:cNvPr>
          <p:cNvSpPr/>
          <p:nvPr/>
        </p:nvSpPr>
        <p:spPr>
          <a:xfrm>
            <a:off x="684174" y="2162571"/>
            <a:ext cx="3735359" cy="969496"/>
          </a:xfrm>
          <a:prstGeom prst="rect">
            <a:avLst/>
          </a:prstGeom>
        </p:spPr>
        <p:txBody>
          <a:bodyPr wrap="square">
            <a:spAutoFit/>
          </a:bodyPr>
          <a:lstStyle/>
          <a:p>
            <a:pPr algn="ctr"/>
            <a:r>
              <a:rPr lang="en-US" sz="2850" b="1" spc="113" dirty="0">
                <a:solidFill>
                  <a:srgbClr val="FFFFFF"/>
                </a:solidFill>
                <a:latin typeface="Open Sans" panose="020B0606030504020204" pitchFamily="34" charset="0"/>
              </a:rPr>
              <a:t>PA’s Low-Cost Way</a:t>
            </a:r>
            <a:br>
              <a:rPr lang="en-US" sz="2850" b="1" spc="113" dirty="0">
                <a:solidFill>
                  <a:srgbClr val="FFFFFF"/>
                </a:solidFill>
                <a:latin typeface="Open Sans" panose="020B0606030504020204" pitchFamily="34" charset="0"/>
              </a:rPr>
            </a:br>
            <a:r>
              <a:rPr lang="en-US" sz="2850" b="1" spc="113" dirty="0">
                <a:solidFill>
                  <a:srgbClr val="FFFFFF"/>
                </a:solidFill>
                <a:latin typeface="Open Sans" panose="020B0606030504020204" pitchFamily="34" charset="0"/>
              </a:rPr>
              <a:t>to Pay for College!</a:t>
            </a:r>
            <a:endParaRPr lang="en-US" sz="2850" spc="113" dirty="0">
              <a:solidFill>
                <a:srgbClr val="FFFFFF"/>
              </a:solidFill>
              <a:latin typeface="Open Sans" panose="020B0606030504020204" pitchFamily="34" charset="0"/>
            </a:endParaRPr>
          </a:p>
        </p:txBody>
      </p:sp>
      <p:sp>
        <p:nvSpPr>
          <p:cNvPr id="8" name="Rectangle 7">
            <a:extLst>
              <a:ext uri="{FF2B5EF4-FFF2-40B4-BE49-F238E27FC236}">
                <a16:creationId xmlns:a16="http://schemas.microsoft.com/office/drawing/2014/main" id="{6D24827B-61CE-9045-BD84-E07C55424ADF}"/>
              </a:ext>
            </a:extLst>
          </p:cNvPr>
          <p:cNvSpPr/>
          <p:nvPr/>
        </p:nvSpPr>
        <p:spPr>
          <a:xfrm>
            <a:off x="1218679" y="3711065"/>
            <a:ext cx="2388090" cy="584775"/>
          </a:xfrm>
          <a:prstGeom prst="rect">
            <a:avLst/>
          </a:prstGeom>
        </p:spPr>
        <p:txBody>
          <a:bodyPr wrap="square">
            <a:spAutoFit/>
          </a:bodyPr>
          <a:lstStyle/>
          <a:p>
            <a:pPr algn="ctr"/>
            <a:r>
              <a:rPr lang="en-US" sz="3200" dirty="0">
                <a:solidFill>
                  <a:schemeClr val="bg1"/>
                </a:solidFill>
                <a:latin typeface="Open Sans Light" panose="020B0306030504020204" pitchFamily="34" charset="0"/>
              </a:rPr>
              <a:t>3.82-7.69%</a:t>
            </a:r>
          </a:p>
        </p:txBody>
      </p:sp>
      <p:sp>
        <p:nvSpPr>
          <p:cNvPr id="9" name="Rectangle 8">
            <a:extLst>
              <a:ext uri="{FF2B5EF4-FFF2-40B4-BE49-F238E27FC236}">
                <a16:creationId xmlns:a16="http://schemas.microsoft.com/office/drawing/2014/main" id="{40376791-B4B6-5B43-A7F9-B64C39AD23FC}"/>
              </a:ext>
            </a:extLst>
          </p:cNvPr>
          <p:cNvSpPr/>
          <p:nvPr/>
        </p:nvSpPr>
        <p:spPr>
          <a:xfrm>
            <a:off x="1592936" y="4254891"/>
            <a:ext cx="1917833" cy="213585"/>
          </a:xfrm>
          <a:prstGeom prst="rect">
            <a:avLst/>
          </a:prstGeom>
        </p:spPr>
        <p:txBody>
          <a:bodyPr wrap="square">
            <a:spAutoFit/>
          </a:bodyPr>
          <a:lstStyle/>
          <a:p>
            <a:pPr algn="ctr"/>
            <a:r>
              <a:rPr lang="en-US" sz="788" dirty="0">
                <a:solidFill>
                  <a:schemeClr val="bg1"/>
                </a:solidFill>
                <a:latin typeface="Open Sans" panose="020B0606030504020204" pitchFamily="34" charset="0"/>
              </a:rPr>
              <a:t>Effective as of 6/8/22</a:t>
            </a:r>
          </a:p>
        </p:txBody>
      </p:sp>
      <p:sp>
        <p:nvSpPr>
          <p:cNvPr id="10" name="Rectangle 9">
            <a:extLst>
              <a:ext uri="{FF2B5EF4-FFF2-40B4-BE49-F238E27FC236}">
                <a16:creationId xmlns:a16="http://schemas.microsoft.com/office/drawing/2014/main" id="{E39E0202-9D14-454B-B8BF-1A3F625EC6E7}"/>
              </a:ext>
            </a:extLst>
          </p:cNvPr>
          <p:cNvSpPr/>
          <p:nvPr/>
        </p:nvSpPr>
        <p:spPr>
          <a:xfrm>
            <a:off x="3369461" y="4022687"/>
            <a:ext cx="453025" cy="334707"/>
          </a:xfrm>
          <a:prstGeom prst="rect">
            <a:avLst/>
          </a:prstGeom>
        </p:spPr>
        <p:txBody>
          <a:bodyPr wrap="square">
            <a:spAutoFit/>
          </a:bodyPr>
          <a:lstStyle/>
          <a:p>
            <a:r>
              <a:rPr lang="en-US" sz="1575" b="1" baseline="30000" dirty="0">
                <a:solidFill>
                  <a:schemeClr val="bg1"/>
                </a:solidFill>
                <a:latin typeface="Open Sans" panose="020B0606030504020204" pitchFamily="34" charset="0"/>
              </a:rPr>
              <a:t>APR</a:t>
            </a:r>
            <a:endParaRPr lang="en-US" sz="1575" dirty="0">
              <a:solidFill>
                <a:schemeClr val="bg1"/>
              </a:solidFill>
              <a:latin typeface="Open Sans Light" panose="020B0306030504020204" pitchFamily="34" charset="0"/>
            </a:endParaRPr>
          </a:p>
        </p:txBody>
      </p:sp>
      <p:sp>
        <p:nvSpPr>
          <p:cNvPr id="15" name="Rectangle 14">
            <a:extLst>
              <a:ext uri="{FF2B5EF4-FFF2-40B4-BE49-F238E27FC236}">
                <a16:creationId xmlns:a16="http://schemas.microsoft.com/office/drawing/2014/main" id="{604F03C1-ACDC-E647-8A71-E66031CD6B18}"/>
              </a:ext>
            </a:extLst>
          </p:cNvPr>
          <p:cNvSpPr/>
          <p:nvPr/>
        </p:nvSpPr>
        <p:spPr>
          <a:xfrm rot="5400000">
            <a:off x="2518084" y="2869529"/>
            <a:ext cx="67538" cy="82578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Rectangle 3">
            <a:extLst>
              <a:ext uri="{FF2B5EF4-FFF2-40B4-BE49-F238E27FC236}">
                <a16:creationId xmlns:a16="http://schemas.microsoft.com/office/drawing/2014/main" id="{F9E8F4EA-4D0B-E94F-AA10-8280D7360DB8}"/>
              </a:ext>
            </a:extLst>
          </p:cNvPr>
          <p:cNvSpPr/>
          <p:nvPr/>
        </p:nvSpPr>
        <p:spPr>
          <a:xfrm>
            <a:off x="1383095" y="3419016"/>
            <a:ext cx="2388090" cy="415498"/>
          </a:xfrm>
          <a:prstGeom prst="rect">
            <a:avLst/>
          </a:prstGeom>
        </p:spPr>
        <p:txBody>
          <a:bodyPr wrap="none">
            <a:spAutoFit/>
          </a:bodyPr>
          <a:lstStyle/>
          <a:p>
            <a:r>
              <a:rPr lang="en-US" sz="2100" b="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Low, Fixed Rates </a:t>
            </a:r>
            <a:endParaRPr lang="en-US" sz="2100"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2" name="TextBox 1">
            <a:extLst>
              <a:ext uri="{FF2B5EF4-FFF2-40B4-BE49-F238E27FC236}">
                <a16:creationId xmlns:a16="http://schemas.microsoft.com/office/drawing/2014/main" id="{C959587E-0028-4E44-AD88-82C1E1816437}"/>
              </a:ext>
            </a:extLst>
          </p:cNvPr>
          <p:cNvSpPr txBox="1"/>
          <p:nvPr/>
        </p:nvSpPr>
        <p:spPr>
          <a:xfrm>
            <a:off x="3637134" y="3768052"/>
            <a:ext cx="370703" cy="184666"/>
          </a:xfrm>
          <a:prstGeom prst="rect">
            <a:avLst/>
          </a:prstGeom>
          <a:noFill/>
        </p:spPr>
        <p:txBody>
          <a:bodyPr wrap="square" rtlCol="0">
            <a:spAutoFit/>
          </a:bodyPr>
          <a:lstStyle/>
          <a:p>
            <a:r>
              <a:rPr lang="en-US" sz="600" dirty="0">
                <a:solidFill>
                  <a:schemeClr val="bg1"/>
                </a:solidFill>
              </a:rPr>
              <a:t>1,2,3</a:t>
            </a:r>
          </a:p>
        </p:txBody>
      </p:sp>
    </p:spTree>
    <p:extLst>
      <p:ext uri="{BB962C8B-B14F-4D97-AF65-F5344CB8AC3E}">
        <p14:creationId xmlns:p14="http://schemas.microsoft.com/office/powerpoint/2010/main" val="215583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512B31-E525-4C27-ACE3-23102613F273}"/>
              </a:ext>
            </a:extLst>
          </p:cNvPr>
          <p:cNvSpPr>
            <a:spLocks noGrp="1"/>
          </p:cNvSpPr>
          <p:nvPr>
            <p:ph type="body" sz="quarter" idx="10"/>
          </p:nvPr>
        </p:nvSpPr>
        <p:spPr/>
        <p:txBody>
          <a:bodyPr/>
          <a:lstStyle/>
          <a:p>
            <a:r>
              <a:rPr lang="en-US" dirty="0"/>
              <a:t> FAFSA’s filed – what’s next</a:t>
            </a:r>
          </a:p>
        </p:txBody>
      </p:sp>
    </p:spTree>
    <p:extLst>
      <p:ext uri="{BB962C8B-B14F-4D97-AF65-F5344CB8AC3E}">
        <p14:creationId xmlns:p14="http://schemas.microsoft.com/office/powerpoint/2010/main" val="1620441399"/>
      </p:ext>
    </p:extLst>
  </p:cSld>
  <p:clrMapOvr>
    <a:masterClrMapping/>
  </p:clrMapOvr>
  <p:transition spd="slow">
    <p:wipe dir="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9FDB4A4-C4B3-4301-8B50-35A4C6FC168A}"/>
              </a:ext>
            </a:extLst>
          </p:cNvPr>
          <p:cNvPicPr>
            <a:picLocks noGrp="1" noChangeAspect="1"/>
          </p:cNvPicPr>
          <p:nvPr>
            <p:ph idx="1"/>
          </p:nvPr>
        </p:nvPicPr>
        <p:blipFill>
          <a:blip r:embed="rId2"/>
          <a:stretch>
            <a:fillRect/>
          </a:stretch>
        </p:blipFill>
        <p:spPr>
          <a:xfrm>
            <a:off x="1119241" y="1828800"/>
            <a:ext cx="7372350" cy="4257675"/>
          </a:xfrm>
          <a:prstGeom prst="rect">
            <a:avLst/>
          </a:prstGeom>
        </p:spPr>
      </p:pic>
      <p:sp>
        <p:nvSpPr>
          <p:cNvPr id="3" name="Slide Number Placeholder 2">
            <a:extLst>
              <a:ext uri="{FF2B5EF4-FFF2-40B4-BE49-F238E27FC236}">
                <a16:creationId xmlns:a16="http://schemas.microsoft.com/office/drawing/2014/main" id="{C38C4BBB-592D-42FE-BAB2-0A752DB2F378}"/>
              </a:ext>
            </a:extLst>
          </p:cNvPr>
          <p:cNvSpPr>
            <a:spLocks noGrp="1"/>
          </p:cNvSpPr>
          <p:nvPr>
            <p:ph type="sldNum" sz="quarter" idx="12"/>
          </p:nvPr>
        </p:nvSpPr>
        <p:spPr/>
        <p:txBody>
          <a:bodyPr/>
          <a:lstStyle/>
          <a:p>
            <a:fld id="{3ECAA9F2-51A7-FA4F-B019-4D81CA3B727C}" type="slidenum">
              <a:rPr lang="en-US" smtClean="0"/>
              <a:pPr/>
              <a:t>59</a:t>
            </a:fld>
            <a:endParaRPr lang="en-US" dirty="0"/>
          </a:p>
        </p:txBody>
      </p:sp>
      <p:sp>
        <p:nvSpPr>
          <p:cNvPr id="4" name="Title 3">
            <a:extLst>
              <a:ext uri="{FF2B5EF4-FFF2-40B4-BE49-F238E27FC236}">
                <a16:creationId xmlns:a16="http://schemas.microsoft.com/office/drawing/2014/main" id="{9975CBB0-7D1E-4892-88A5-41F299B7EA98}"/>
              </a:ext>
            </a:extLst>
          </p:cNvPr>
          <p:cNvSpPr>
            <a:spLocks noGrp="1"/>
          </p:cNvSpPr>
          <p:nvPr>
            <p:ph type="title"/>
          </p:nvPr>
        </p:nvSpPr>
        <p:spPr/>
        <p:txBody>
          <a:bodyPr>
            <a:normAutofit fontScale="90000"/>
          </a:bodyPr>
          <a:lstStyle/>
          <a:p>
            <a:r>
              <a:rPr lang="en-US" dirty="0"/>
              <a:t>What happens after the FAFSA is Filed?</a:t>
            </a:r>
          </a:p>
        </p:txBody>
      </p:sp>
    </p:spTree>
    <p:extLst>
      <p:ext uri="{BB962C8B-B14F-4D97-AF65-F5344CB8AC3E}">
        <p14:creationId xmlns:p14="http://schemas.microsoft.com/office/powerpoint/2010/main" val="2183133486"/>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Person in toga sitting alone">
            <a:extLst>
              <a:ext uri="{FF2B5EF4-FFF2-40B4-BE49-F238E27FC236}">
                <a16:creationId xmlns:a16="http://schemas.microsoft.com/office/drawing/2014/main" id="{AD791141-0DA8-40ED-9CE8-EE5D6D3B5F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012" t="9091" r="24462"/>
          <a:stretch/>
        </p:blipFill>
        <p:spPr>
          <a:xfrm flipH="1">
            <a:off x="2642616" y="10"/>
            <a:ext cx="6501384" cy="6857990"/>
          </a:xfrm>
          <a:prstGeom prst="rect">
            <a:avLst/>
          </a:prstGeom>
        </p:spPr>
      </p:pic>
      <p:sp>
        <p:nvSpPr>
          <p:cNvPr id="14" name="Rectangle 1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C8DC651A-3E1B-42E3-94C2-40A660345CD6}"/>
              </a:ext>
            </a:extLst>
          </p:cNvPr>
          <p:cNvSpPr>
            <a:spLocks noGrp="1"/>
          </p:cNvSpPr>
          <p:nvPr>
            <p:ph type="title"/>
          </p:nvPr>
        </p:nvSpPr>
        <p:spPr>
          <a:xfrm>
            <a:off x="278320" y="1161288"/>
            <a:ext cx="2578608" cy="1124712"/>
          </a:xfrm>
        </p:spPr>
        <p:txBody>
          <a:bodyPr vert="horz" lIns="91440" tIns="45720" rIns="91440" bIns="45720" rtlCol="0" anchor="b">
            <a:normAutofit/>
          </a:bodyPr>
          <a:lstStyle/>
          <a:p>
            <a:pPr>
              <a:lnSpc>
                <a:spcPct val="90000"/>
              </a:lnSpc>
            </a:pPr>
            <a:r>
              <a:rPr lang="en-US" sz="2400" dirty="0">
                <a:solidFill>
                  <a:schemeClr val="tx1"/>
                </a:solidFill>
              </a:rPr>
              <a:t>Factors in Choosing a School</a:t>
            </a:r>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ontent Placeholder 1">
            <a:extLst>
              <a:ext uri="{FF2B5EF4-FFF2-40B4-BE49-F238E27FC236}">
                <a16:creationId xmlns:a16="http://schemas.microsoft.com/office/drawing/2014/main" id="{402A0870-2424-45C8-BB15-BAC0D205AB9B}"/>
              </a:ext>
            </a:extLst>
          </p:cNvPr>
          <p:cNvSpPr>
            <a:spLocks noGrp="1"/>
          </p:cNvSpPr>
          <p:nvPr>
            <p:ph idx="1"/>
          </p:nvPr>
        </p:nvSpPr>
        <p:spPr>
          <a:xfrm>
            <a:off x="278320" y="2718053"/>
            <a:ext cx="2922080" cy="4003421"/>
          </a:xfrm>
        </p:spPr>
        <p:txBody>
          <a:bodyPr vert="horz" lIns="91440" tIns="45720" rIns="91440" bIns="45720" rtlCol="0" anchor="t">
            <a:normAutofit/>
          </a:bodyPr>
          <a:lstStyle/>
          <a:p>
            <a:pPr indent="-228600">
              <a:lnSpc>
                <a:spcPct val="90000"/>
              </a:lnSpc>
            </a:pPr>
            <a:r>
              <a:rPr lang="en-US" sz="1800" dirty="0">
                <a:cs typeface="+mn-cs"/>
              </a:rPr>
              <a:t>Location</a:t>
            </a:r>
          </a:p>
          <a:p>
            <a:pPr indent="-228600">
              <a:lnSpc>
                <a:spcPct val="90000"/>
              </a:lnSpc>
            </a:pPr>
            <a:r>
              <a:rPr lang="en-US" sz="1800" dirty="0">
                <a:cs typeface="+mn-cs"/>
              </a:rPr>
              <a:t>Size</a:t>
            </a:r>
          </a:p>
          <a:p>
            <a:pPr indent="-228600">
              <a:lnSpc>
                <a:spcPct val="90000"/>
              </a:lnSpc>
            </a:pPr>
            <a:r>
              <a:rPr lang="en-US" sz="1800" dirty="0">
                <a:cs typeface="+mn-cs"/>
              </a:rPr>
              <a:t>Job Placement</a:t>
            </a:r>
          </a:p>
          <a:p>
            <a:pPr indent="-228600">
              <a:lnSpc>
                <a:spcPct val="90000"/>
              </a:lnSpc>
            </a:pPr>
            <a:r>
              <a:rPr lang="en-US" sz="1800" dirty="0">
                <a:cs typeface="+mn-cs"/>
              </a:rPr>
              <a:t>Graduation Rate</a:t>
            </a:r>
          </a:p>
          <a:p>
            <a:pPr indent="-228600">
              <a:lnSpc>
                <a:spcPct val="90000"/>
              </a:lnSpc>
            </a:pPr>
            <a:r>
              <a:rPr lang="en-US" sz="1800" dirty="0">
                <a:cs typeface="+mn-cs"/>
              </a:rPr>
              <a:t>Student Life</a:t>
            </a:r>
          </a:p>
          <a:p>
            <a:pPr indent="-228600">
              <a:lnSpc>
                <a:spcPct val="90000"/>
              </a:lnSpc>
            </a:pPr>
            <a:r>
              <a:rPr lang="en-US" sz="1800" b="1" dirty="0">
                <a:cs typeface="+mn-cs"/>
              </a:rPr>
              <a:t>Financial Fit</a:t>
            </a:r>
          </a:p>
          <a:p>
            <a:pPr indent="-228600">
              <a:lnSpc>
                <a:spcPct val="90000"/>
              </a:lnSpc>
            </a:pPr>
            <a:r>
              <a:rPr lang="en-US" sz="1800" dirty="0">
                <a:cs typeface="+mn-cs"/>
              </a:rPr>
              <a:t>Major/academic program</a:t>
            </a:r>
          </a:p>
          <a:p>
            <a:pPr indent="-228600">
              <a:lnSpc>
                <a:spcPct val="90000"/>
              </a:lnSpc>
            </a:pPr>
            <a:r>
              <a:rPr lang="en-US" sz="1800" dirty="0">
                <a:cs typeface="+mn-cs"/>
              </a:rPr>
              <a:t>Safety</a:t>
            </a:r>
            <a:endParaRPr lang="en-US" sz="1800" b="1" dirty="0">
              <a:cs typeface="+mn-cs"/>
            </a:endParaRPr>
          </a:p>
          <a:p>
            <a:pPr indent="-228600">
              <a:lnSpc>
                <a:spcPct val="90000"/>
              </a:lnSpc>
            </a:pPr>
            <a:r>
              <a:rPr lang="en-US" sz="1800" dirty="0">
                <a:cs typeface="+mn-cs"/>
              </a:rPr>
              <a:t>Acceptance of transfer credits/AP classes</a:t>
            </a:r>
          </a:p>
          <a:p>
            <a:pPr marL="0" indent="-228600">
              <a:lnSpc>
                <a:spcPct val="90000"/>
              </a:lnSpc>
            </a:pPr>
            <a:endParaRPr lang="en-US" sz="1400" dirty="0">
              <a:cs typeface="+mn-cs"/>
            </a:endParaRPr>
          </a:p>
          <a:p>
            <a:pPr indent="-228600">
              <a:lnSpc>
                <a:spcPct val="90000"/>
              </a:lnSpc>
            </a:pPr>
            <a:endParaRPr lang="en-US" sz="1400" dirty="0">
              <a:cs typeface="+mn-cs"/>
            </a:endParaRPr>
          </a:p>
          <a:p>
            <a:pPr indent="-228600">
              <a:lnSpc>
                <a:spcPct val="90000"/>
              </a:lnSpc>
            </a:pPr>
            <a:endParaRPr lang="en-US" sz="1400" dirty="0">
              <a:cs typeface="+mn-cs"/>
            </a:endParaRPr>
          </a:p>
          <a:p>
            <a:pPr indent="-228600">
              <a:lnSpc>
                <a:spcPct val="90000"/>
              </a:lnSpc>
            </a:pPr>
            <a:endParaRPr lang="en-US" sz="1400" dirty="0">
              <a:cs typeface="+mn-cs"/>
            </a:endParaRPr>
          </a:p>
        </p:txBody>
      </p:sp>
      <p:sp>
        <p:nvSpPr>
          <p:cNvPr id="3" name="Slide Number Placeholder 2">
            <a:extLst>
              <a:ext uri="{FF2B5EF4-FFF2-40B4-BE49-F238E27FC236}">
                <a16:creationId xmlns:a16="http://schemas.microsoft.com/office/drawing/2014/main" id="{0D891D20-86A3-48CA-9D34-703FB9112320}"/>
              </a:ext>
            </a:extLst>
          </p:cNvPr>
          <p:cNvSpPr>
            <a:spLocks noGrp="1"/>
          </p:cNvSpPr>
          <p:nvPr>
            <p:ph type="sldNum" sz="quarter" idx="12"/>
          </p:nvPr>
        </p:nvSpPr>
        <p:spPr>
          <a:xfrm>
            <a:off x="6808279" y="6356350"/>
            <a:ext cx="2057400" cy="365125"/>
          </a:xfrm>
        </p:spPr>
        <p:txBody>
          <a:bodyPr vert="horz" lIns="91440" tIns="45720" rIns="91440" bIns="45720" rtlCol="0" anchor="ctr">
            <a:normAutofit/>
          </a:bodyPr>
          <a:lstStyle/>
          <a:p>
            <a:pPr>
              <a:spcAft>
                <a:spcPts val="600"/>
              </a:spcAft>
              <a:defRPr/>
            </a:pPr>
            <a:fld id="{3ECAA9F2-51A7-FA4F-B019-4D81CA3B727C}" type="slidenum">
              <a:rPr lang="en-US" sz="1200">
                <a:solidFill>
                  <a:schemeClr val="bg1"/>
                </a:solidFill>
                <a:latin typeface="Calibri" panose="020F0502020204030204"/>
              </a:rPr>
              <a:pPr>
                <a:spcAft>
                  <a:spcPts val="600"/>
                </a:spcAft>
                <a:defRPr/>
              </a:pPr>
              <a:t>6</a:t>
            </a:fld>
            <a:endParaRPr lang="en-US" sz="1200" dirty="0">
              <a:solidFill>
                <a:schemeClr val="bg1"/>
              </a:solidFill>
              <a:latin typeface="Calibri" panose="020F0502020204030204"/>
            </a:endParaRPr>
          </a:p>
        </p:txBody>
      </p:sp>
    </p:spTree>
    <p:extLst>
      <p:ext uri="{BB962C8B-B14F-4D97-AF65-F5344CB8AC3E}">
        <p14:creationId xmlns:p14="http://schemas.microsoft.com/office/powerpoint/2010/main" val="551313644"/>
      </p:ext>
    </p:extLst>
  </p:cSld>
  <p:clrMapOvr>
    <a:masterClrMapping/>
  </p:clrMapOvr>
  <p:transition spd="slow">
    <p:wipe dir="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8534B7-724D-4E7E-B309-3167D6402664}"/>
              </a:ext>
            </a:extLst>
          </p:cNvPr>
          <p:cNvSpPr>
            <a:spLocks noGrp="1"/>
          </p:cNvSpPr>
          <p:nvPr>
            <p:ph idx="1"/>
          </p:nvPr>
        </p:nvSpPr>
        <p:spPr>
          <a:xfrm>
            <a:off x="457200" y="1524000"/>
            <a:ext cx="8001000" cy="5334000"/>
          </a:xfrm>
        </p:spPr>
        <p:txBody>
          <a:bodyPr>
            <a:normAutofit fontScale="92500" lnSpcReduction="10000"/>
          </a:bodyPr>
          <a:lstStyle/>
          <a:p>
            <a:pPr marL="0" indent="0">
              <a:spcAft>
                <a:spcPts val="590"/>
              </a:spcAft>
              <a:buClr>
                <a:srgbClr val="0070C0"/>
              </a:buClr>
              <a:buNone/>
            </a:pPr>
            <a:r>
              <a:rPr lang="en-US" altLang="en-US" sz="2200" dirty="0">
                <a:ea typeface="ＭＳ Ｐゴシック" pitchFamily="34" charset="-128"/>
              </a:rPr>
              <a:t>The Federal Processor uses a federal formula to determine the Expected Family Contribution (EFC) </a:t>
            </a:r>
          </a:p>
          <a:p>
            <a:pPr>
              <a:spcAft>
                <a:spcPts val="590"/>
              </a:spcAft>
              <a:buClr>
                <a:srgbClr val="0070C0"/>
              </a:buClr>
            </a:pPr>
            <a:r>
              <a:rPr lang="en-US" altLang="en-US" sz="2200" dirty="0">
                <a:ea typeface="ＭＳ Ｐゴシック" pitchFamily="34" charset="-128"/>
              </a:rPr>
              <a:t>Schools use the EFC to determine eligibility for financial aid</a:t>
            </a:r>
          </a:p>
          <a:p>
            <a:pPr>
              <a:spcAft>
                <a:spcPts val="590"/>
              </a:spcAft>
              <a:buClr>
                <a:srgbClr val="0070C0"/>
              </a:buClr>
            </a:pPr>
            <a:r>
              <a:rPr lang="en-US" altLang="en-US" sz="2200" dirty="0">
                <a:ea typeface="ＭＳ Ｐゴシック" pitchFamily="34" charset="-128"/>
              </a:rPr>
              <a:t>Remains the same no matter which school the student attends</a:t>
            </a:r>
          </a:p>
          <a:p>
            <a:pPr>
              <a:spcAft>
                <a:spcPts val="590"/>
              </a:spcAft>
              <a:buClr>
                <a:srgbClr val="0070C0"/>
              </a:buClr>
            </a:pPr>
            <a:r>
              <a:rPr lang="en-US" altLang="en-US" sz="2200" dirty="0">
                <a:ea typeface="ＭＳ Ｐゴシック" pitchFamily="34" charset="-128"/>
              </a:rPr>
              <a:t>The EFC can be found on the FAFSA Confirmation Page</a:t>
            </a:r>
          </a:p>
          <a:p>
            <a:pPr marL="0" indent="0">
              <a:buNone/>
            </a:pPr>
            <a:endParaRPr lang="en-US" sz="2200" dirty="0"/>
          </a:p>
          <a:p>
            <a:pPr marL="0" indent="0">
              <a:buNone/>
            </a:pPr>
            <a:r>
              <a:rPr lang="en-US" sz="2200" dirty="0"/>
              <a:t>Expected Family Contribution (EFC) is determined based on: </a:t>
            </a:r>
          </a:p>
          <a:p>
            <a:endParaRPr lang="en-US" sz="2200" dirty="0"/>
          </a:p>
          <a:p>
            <a:pPr lvl="1">
              <a:buFont typeface="Wingdings" panose="05000000000000000000" pitchFamily="2" charset="2"/>
              <a:buChar char="v"/>
            </a:pPr>
            <a:r>
              <a:rPr lang="en-US" sz="2200" dirty="0"/>
              <a:t>Parent income and assets</a:t>
            </a:r>
          </a:p>
          <a:p>
            <a:pPr lvl="1">
              <a:buFont typeface="Wingdings" panose="05000000000000000000" pitchFamily="2" charset="2"/>
              <a:buChar char="v"/>
            </a:pPr>
            <a:r>
              <a:rPr lang="en-US" sz="2200" dirty="0"/>
              <a:t>Student income and assets</a:t>
            </a:r>
          </a:p>
          <a:p>
            <a:pPr lvl="1">
              <a:buFont typeface="Wingdings" panose="05000000000000000000" pitchFamily="2" charset="2"/>
              <a:buChar char="v"/>
            </a:pPr>
            <a:r>
              <a:rPr lang="en-US" sz="2200" dirty="0"/>
              <a:t>Family size</a:t>
            </a:r>
          </a:p>
          <a:p>
            <a:pPr lvl="1">
              <a:buFont typeface="Wingdings" panose="05000000000000000000" pitchFamily="2" charset="2"/>
              <a:buChar char="v"/>
            </a:pPr>
            <a:r>
              <a:rPr lang="en-US" sz="2200" dirty="0"/>
              <a:t>Number in college</a:t>
            </a:r>
          </a:p>
          <a:p>
            <a:pPr lvl="1">
              <a:buFont typeface="Wingdings" panose="05000000000000000000" pitchFamily="2" charset="2"/>
              <a:buChar char="v"/>
            </a:pPr>
            <a:r>
              <a:rPr lang="en-US" sz="2200" dirty="0"/>
              <a:t>Age of the older parent</a:t>
            </a:r>
          </a:p>
          <a:p>
            <a:endParaRPr lang="en-US" dirty="0"/>
          </a:p>
          <a:p>
            <a:pPr marL="0" indent="0">
              <a:buNone/>
            </a:pPr>
            <a:endParaRPr lang="en-US" dirty="0"/>
          </a:p>
        </p:txBody>
      </p:sp>
      <p:sp>
        <p:nvSpPr>
          <p:cNvPr id="3" name="Slide Number Placeholder 2">
            <a:extLst>
              <a:ext uri="{FF2B5EF4-FFF2-40B4-BE49-F238E27FC236}">
                <a16:creationId xmlns:a16="http://schemas.microsoft.com/office/drawing/2014/main" id="{05AC8D6B-D558-425A-92D7-2CD7ED203193}"/>
              </a:ext>
            </a:extLst>
          </p:cNvPr>
          <p:cNvSpPr>
            <a:spLocks noGrp="1"/>
          </p:cNvSpPr>
          <p:nvPr>
            <p:ph type="sldNum" sz="quarter" idx="12"/>
          </p:nvPr>
        </p:nvSpPr>
        <p:spPr/>
        <p:txBody>
          <a:bodyPr/>
          <a:lstStyle/>
          <a:p>
            <a:fld id="{3ECAA9F2-51A7-FA4F-B019-4D81CA3B727C}" type="slidenum">
              <a:rPr lang="en-US" smtClean="0"/>
              <a:pPr/>
              <a:t>60</a:t>
            </a:fld>
            <a:endParaRPr lang="en-US" dirty="0"/>
          </a:p>
        </p:txBody>
      </p:sp>
      <p:sp>
        <p:nvSpPr>
          <p:cNvPr id="4" name="Title 3">
            <a:extLst>
              <a:ext uri="{FF2B5EF4-FFF2-40B4-BE49-F238E27FC236}">
                <a16:creationId xmlns:a16="http://schemas.microsoft.com/office/drawing/2014/main" id="{8B531848-85F5-4F13-98CF-B7C83AA57C8D}"/>
              </a:ext>
            </a:extLst>
          </p:cNvPr>
          <p:cNvSpPr>
            <a:spLocks noGrp="1"/>
          </p:cNvSpPr>
          <p:nvPr>
            <p:ph type="title"/>
          </p:nvPr>
        </p:nvSpPr>
        <p:spPr/>
        <p:txBody>
          <a:bodyPr/>
          <a:lstStyle/>
          <a:p>
            <a:r>
              <a:rPr lang="en-US" dirty="0"/>
              <a:t>Expected Family Contribution - EFC</a:t>
            </a:r>
          </a:p>
        </p:txBody>
      </p:sp>
      <p:pic>
        <p:nvPicPr>
          <p:cNvPr id="5" name="Picture 2">
            <a:extLst>
              <a:ext uri="{FF2B5EF4-FFF2-40B4-BE49-F238E27FC236}">
                <a16:creationId xmlns:a16="http://schemas.microsoft.com/office/drawing/2014/main" id="{A0697E5D-7EE5-49EE-8F54-7A0E3D9C13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2543" y="4660995"/>
            <a:ext cx="2071688" cy="2054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0162005"/>
      </p:ext>
    </p:extLst>
  </p:cSld>
  <p:clrMapOvr>
    <a:masterClrMapping/>
  </p:clrMapOvr>
  <p:transition spd="slow">
    <p:wipe dir="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4745CED-9EE6-4056-ADBC-9CA9453653F9}"/>
              </a:ext>
            </a:extLst>
          </p:cNvPr>
          <p:cNvSpPr>
            <a:spLocks noGrp="1"/>
          </p:cNvSpPr>
          <p:nvPr>
            <p:ph type="sldNum" sz="quarter" idx="12"/>
          </p:nvPr>
        </p:nvSpPr>
        <p:spPr/>
        <p:txBody>
          <a:bodyPr/>
          <a:lstStyle/>
          <a:p>
            <a:fld id="{3ECAA9F2-51A7-FA4F-B019-4D81CA3B727C}" type="slidenum">
              <a:rPr lang="en-US" smtClean="0"/>
              <a:pPr/>
              <a:t>61</a:t>
            </a:fld>
            <a:endParaRPr lang="en-US" dirty="0"/>
          </a:p>
        </p:txBody>
      </p:sp>
      <p:sp>
        <p:nvSpPr>
          <p:cNvPr id="4" name="Title 3">
            <a:extLst>
              <a:ext uri="{FF2B5EF4-FFF2-40B4-BE49-F238E27FC236}">
                <a16:creationId xmlns:a16="http://schemas.microsoft.com/office/drawing/2014/main" id="{45048CBC-C038-4136-96A4-148AC66E807D}"/>
              </a:ext>
            </a:extLst>
          </p:cNvPr>
          <p:cNvSpPr>
            <a:spLocks noGrp="1"/>
          </p:cNvSpPr>
          <p:nvPr>
            <p:ph type="title"/>
          </p:nvPr>
        </p:nvSpPr>
        <p:spPr/>
        <p:txBody>
          <a:bodyPr>
            <a:normAutofit/>
          </a:bodyPr>
          <a:lstStyle/>
          <a:p>
            <a:r>
              <a:rPr lang="en-US" sz="2800" dirty="0"/>
              <a:t>Calculating Financial Need</a:t>
            </a:r>
          </a:p>
        </p:txBody>
      </p:sp>
      <p:pic>
        <p:nvPicPr>
          <p:cNvPr id="9" name="Content Placeholder 8">
            <a:extLst>
              <a:ext uri="{FF2B5EF4-FFF2-40B4-BE49-F238E27FC236}">
                <a16:creationId xmlns:a16="http://schemas.microsoft.com/office/drawing/2014/main" id="{CF13293F-F50A-4C33-9194-F8A249C779EC}"/>
              </a:ext>
            </a:extLst>
          </p:cNvPr>
          <p:cNvPicPr>
            <a:picLocks noGrp="1" noChangeAspect="1"/>
          </p:cNvPicPr>
          <p:nvPr>
            <p:ph idx="1"/>
          </p:nvPr>
        </p:nvPicPr>
        <p:blipFill>
          <a:blip r:embed="rId3"/>
          <a:stretch>
            <a:fillRect/>
          </a:stretch>
        </p:blipFill>
        <p:spPr>
          <a:xfrm>
            <a:off x="6019800" y="1207252"/>
            <a:ext cx="2705100" cy="3800475"/>
          </a:xfrm>
          <a:prstGeom prst="rect">
            <a:avLst/>
          </a:prstGeom>
        </p:spPr>
      </p:pic>
      <p:sp>
        <p:nvSpPr>
          <p:cNvPr id="10" name="TextBox 9">
            <a:extLst>
              <a:ext uri="{FF2B5EF4-FFF2-40B4-BE49-F238E27FC236}">
                <a16:creationId xmlns:a16="http://schemas.microsoft.com/office/drawing/2014/main" id="{78A63706-8CCE-4C54-8BD9-F293282011A1}"/>
              </a:ext>
            </a:extLst>
          </p:cNvPr>
          <p:cNvSpPr txBox="1"/>
          <p:nvPr/>
        </p:nvSpPr>
        <p:spPr>
          <a:xfrm>
            <a:off x="457200" y="1752599"/>
            <a:ext cx="5257800" cy="4524315"/>
          </a:xfrm>
          <a:prstGeom prst="rect">
            <a:avLst/>
          </a:prstGeom>
          <a:noFill/>
        </p:spPr>
        <p:txBody>
          <a:bodyPr wrap="square" rtlCol="0">
            <a:spAutoFit/>
          </a:bodyPr>
          <a:lstStyle/>
          <a:p>
            <a:r>
              <a:rPr lang="en-US" sz="2400" dirty="0"/>
              <a:t>Schools/colleges receive financial aid information from the FAFSA and calculate financial need</a:t>
            </a:r>
          </a:p>
          <a:p>
            <a:endParaRPr lang="en-US" sz="2400" dirty="0"/>
          </a:p>
          <a:p>
            <a:pPr marL="816102" indent="-285750">
              <a:buFont typeface="Arial" panose="020B0604020202020204" pitchFamily="34" charset="0"/>
              <a:buChar char="•"/>
            </a:pPr>
            <a:r>
              <a:rPr lang="en-US" sz="2400" dirty="0"/>
              <a:t>Financial Aid Office (FAO) “awards” the student based on financial need and available funding (varies from school to school)</a:t>
            </a:r>
          </a:p>
          <a:p>
            <a:pPr marL="816102" indent="-285750">
              <a:buFont typeface="Arial" panose="020B0604020202020204" pitchFamily="34" charset="0"/>
              <a:buChar char="•"/>
            </a:pPr>
            <a:r>
              <a:rPr lang="en-US" sz="2400" dirty="0"/>
              <a:t>Financial aid offer is sent to student once accepted at the the school</a:t>
            </a:r>
          </a:p>
        </p:txBody>
      </p:sp>
    </p:spTree>
    <p:extLst>
      <p:ext uri="{BB962C8B-B14F-4D97-AF65-F5344CB8AC3E}">
        <p14:creationId xmlns:p14="http://schemas.microsoft.com/office/powerpoint/2010/main" val="2593168661"/>
      </p:ext>
    </p:extLst>
  </p:cSld>
  <p:clrMapOvr>
    <a:masterClrMapping/>
  </p:clrMapOvr>
  <p:transition spd="slow">
    <p:wipe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Reviewing the Financial Aid Notification</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611057319"/>
              </p:ext>
            </p:extLst>
          </p:nvPr>
        </p:nvGraphicFramePr>
        <p:xfrm>
          <a:off x="578224" y="1646238"/>
          <a:ext cx="7987553" cy="4830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282388" y="1505639"/>
            <a:ext cx="8579224" cy="579443"/>
          </a:xfrm>
          <a:prstGeom prst="rect">
            <a:avLst/>
          </a:prstGeom>
          <a:noFill/>
        </p:spPr>
        <p:txBody>
          <a:bodyPr wrap="square" lIns="89844" tIns="44921" rIns="89844" bIns="44921" rtlCol="0">
            <a:spAutoFit/>
          </a:bodyPr>
          <a:lstStyle/>
          <a:p>
            <a:pPr defTabSz="806301"/>
            <a:r>
              <a:rPr lang="en-US" sz="1588" dirty="0">
                <a:solidFill>
                  <a:prstClr val="black"/>
                </a:solidFill>
                <a:latin typeface="Open Sans" panose="020B0604020202020204"/>
              </a:rPr>
              <a:t>After reviewing your notifications, students should be sure they know and understand the following:</a:t>
            </a:r>
          </a:p>
        </p:txBody>
      </p:sp>
    </p:spTree>
    <p:extLst>
      <p:ext uri="{BB962C8B-B14F-4D97-AF65-F5344CB8AC3E}">
        <p14:creationId xmlns:p14="http://schemas.microsoft.com/office/powerpoint/2010/main" val="20996355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9CAA5B-9A0E-4313-8AE3-C4E5201C9037}"/>
              </a:ext>
            </a:extLst>
          </p:cNvPr>
          <p:cNvPicPr>
            <a:picLocks noChangeAspect="1"/>
          </p:cNvPicPr>
          <p:nvPr/>
        </p:nvPicPr>
        <p:blipFill>
          <a:blip r:embed="rId3"/>
          <a:stretch>
            <a:fillRect/>
          </a:stretch>
        </p:blipFill>
        <p:spPr>
          <a:xfrm>
            <a:off x="336220" y="0"/>
            <a:ext cx="5316279" cy="6858000"/>
          </a:xfrm>
          <a:prstGeom prst="rect">
            <a:avLst/>
          </a:prstGeom>
        </p:spPr>
      </p:pic>
      <p:sp>
        <p:nvSpPr>
          <p:cNvPr id="3" name="TextBox 2">
            <a:extLst>
              <a:ext uri="{FF2B5EF4-FFF2-40B4-BE49-F238E27FC236}">
                <a16:creationId xmlns:a16="http://schemas.microsoft.com/office/drawing/2014/main" id="{44099140-B5CA-4FA4-B397-8CEB3F1BB498}"/>
              </a:ext>
            </a:extLst>
          </p:cNvPr>
          <p:cNvSpPr txBox="1"/>
          <p:nvPr/>
        </p:nvSpPr>
        <p:spPr>
          <a:xfrm>
            <a:off x="914400" y="228600"/>
            <a:ext cx="3124200" cy="369332"/>
          </a:xfrm>
          <a:prstGeom prst="rect">
            <a:avLst/>
          </a:prstGeom>
          <a:solidFill>
            <a:schemeClr val="bg2"/>
          </a:solidFill>
        </p:spPr>
        <p:txBody>
          <a:bodyPr wrap="square" rtlCol="0">
            <a:spAutoFit/>
          </a:bodyPr>
          <a:lstStyle/>
          <a:p>
            <a:r>
              <a:rPr lang="en-US" dirty="0"/>
              <a:t>Sample Award Notification</a:t>
            </a:r>
          </a:p>
        </p:txBody>
      </p:sp>
      <p:sp>
        <p:nvSpPr>
          <p:cNvPr id="4" name="Oval 3">
            <a:extLst>
              <a:ext uri="{FF2B5EF4-FFF2-40B4-BE49-F238E27FC236}">
                <a16:creationId xmlns:a16="http://schemas.microsoft.com/office/drawing/2014/main" id="{BA9741E1-548B-4AB2-B321-A04B1AD76569}"/>
              </a:ext>
            </a:extLst>
          </p:cNvPr>
          <p:cNvSpPr/>
          <p:nvPr/>
        </p:nvSpPr>
        <p:spPr>
          <a:xfrm>
            <a:off x="609600" y="3733800"/>
            <a:ext cx="4648200" cy="5334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E6B8DCEA-D890-4814-8FFF-7B1EDE045517}"/>
              </a:ext>
            </a:extLst>
          </p:cNvPr>
          <p:cNvSpPr txBox="1"/>
          <p:nvPr/>
        </p:nvSpPr>
        <p:spPr>
          <a:xfrm>
            <a:off x="5835980" y="528582"/>
            <a:ext cx="3200399" cy="4708981"/>
          </a:xfrm>
          <a:prstGeom prst="rect">
            <a:avLst/>
          </a:prstGeom>
          <a:solidFill>
            <a:schemeClr val="bg1"/>
          </a:solidFill>
        </p:spPr>
        <p:txBody>
          <a:bodyPr wrap="square" rtlCol="0">
            <a:spAutoFit/>
          </a:bodyPr>
          <a:lstStyle/>
          <a:p>
            <a:pPr algn="ctr"/>
            <a:r>
              <a:rPr lang="en-US" sz="2400" dirty="0"/>
              <a:t>Ways to Pay</a:t>
            </a:r>
          </a:p>
          <a:p>
            <a:pPr marL="285750" indent="-285750">
              <a:buFont typeface="Wingdings" panose="05000000000000000000" pitchFamily="2" charset="2"/>
              <a:buChar char="ü"/>
            </a:pPr>
            <a:endParaRPr lang="en-US" dirty="0"/>
          </a:p>
          <a:p>
            <a:pPr marL="342900" indent="-342900" defTabSz="806301">
              <a:buFont typeface="Wingdings" panose="05000000000000000000" pitchFamily="2" charset="2"/>
              <a:buChar char="ü"/>
            </a:pPr>
            <a:r>
              <a:rPr lang="en-US" sz="2000" dirty="0">
                <a:solidFill>
                  <a:srgbClr val="000000"/>
                </a:solidFill>
                <a:latin typeface="Open Sans" panose="020B0604020202020204"/>
              </a:rPr>
              <a:t>Scholarships </a:t>
            </a:r>
          </a:p>
          <a:p>
            <a:pPr marL="342900" indent="-342900" defTabSz="806301">
              <a:buFont typeface="Wingdings" panose="05000000000000000000" pitchFamily="2" charset="2"/>
              <a:buChar char="ü"/>
            </a:pPr>
            <a:r>
              <a:rPr lang="en-US" sz="2000" dirty="0">
                <a:solidFill>
                  <a:srgbClr val="000000"/>
                </a:solidFill>
                <a:latin typeface="Open Sans" panose="020B0604020202020204"/>
              </a:rPr>
              <a:t>Savings </a:t>
            </a:r>
          </a:p>
          <a:p>
            <a:pPr marL="342900" indent="-342900" defTabSz="806301">
              <a:buFont typeface="Wingdings" panose="05000000000000000000" pitchFamily="2" charset="2"/>
              <a:buChar char="ü"/>
            </a:pPr>
            <a:r>
              <a:rPr lang="en-US" sz="2000" dirty="0">
                <a:solidFill>
                  <a:srgbClr val="000000"/>
                </a:solidFill>
                <a:latin typeface="Open Sans" panose="020B0604020202020204"/>
              </a:rPr>
              <a:t>529 Savings plans</a:t>
            </a:r>
          </a:p>
          <a:p>
            <a:pPr marL="342900" indent="-342900" defTabSz="806301">
              <a:buFont typeface="Wingdings" panose="05000000000000000000" pitchFamily="2" charset="2"/>
              <a:buChar char="ü"/>
            </a:pPr>
            <a:r>
              <a:rPr lang="en-US" sz="2000" dirty="0">
                <a:solidFill>
                  <a:srgbClr val="000000"/>
                </a:solidFill>
                <a:latin typeface="Open Sans" panose="020B0604020202020204"/>
              </a:rPr>
              <a:t>Tuition Payment Plan through the school</a:t>
            </a:r>
          </a:p>
          <a:p>
            <a:pPr marL="342900" indent="-342900" defTabSz="806301">
              <a:buFont typeface="Wingdings" panose="05000000000000000000" pitchFamily="2" charset="2"/>
              <a:buChar char="ü"/>
            </a:pPr>
            <a:r>
              <a:rPr lang="en-US" sz="2000" dirty="0">
                <a:solidFill>
                  <a:srgbClr val="000000"/>
                </a:solidFill>
                <a:latin typeface="Open Sans" panose="020B0604020202020204"/>
              </a:rPr>
              <a:t>Student earnings from work</a:t>
            </a:r>
          </a:p>
          <a:p>
            <a:pPr marL="342900" indent="-342900" defTabSz="806301">
              <a:buFont typeface="Wingdings" panose="05000000000000000000" pitchFamily="2" charset="2"/>
              <a:buChar char="ü"/>
            </a:pPr>
            <a:r>
              <a:rPr lang="en-US" sz="2000" dirty="0">
                <a:solidFill>
                  <a:srgbClr val="000000"/>
                </a:solidFill>
                <a:latin typeface="Open Sans" panose="020B0604020202020204"/>
              </a:rPr>
              <a:t>Federal Student Loans </a:t>
            </a:r>
          </a:p>
          <a:p>
            <a:pPr marL="342900" indent="-342900" defTabSz="806301">
              <a:buFont typeface="Wingdings" panose="05000000000000000000" pitchFamily="2" charset="2"/>
              <a:buChar char="ü"/>
            </a:pPr>
            <a:r>
              <a:rPr lang="en-US" sz="2000" dirty="0">
                <a:solidFill>
                  <a:srgbClr val="000000"/>
                </a:solidFill>
                <a:latin typeface="Open Sans" panose="020B0604020202020204"/>
              </a:rPr>
              <a:t>Federal Parent Loans</a:t>
            </a:r>
          </a:p>
          <a:p>
            <a:pPr marL="342900" indent="-342900" defTabSz="806301">
              <a:buFont typeface="Wingdings" panose="05000000000000000000" pitchFamily="2" charset="2"/>
              <a:buChar char="ü"/>
            </a:pPr>
            <a:r>
              <a:rPr lang="en-US" sz="2000" dirty="0">
                <a:solidFill>
                  <a:srgbClr val="000000"/>
                </a:solidFill>
                <a:latin typeface="Open Sans" panose="020B0604020202020204"/>
              </a:rPr>
              <a:t>Home Equity Loans</a:t>
            </a:r>
          </a:p>
          <a:p>
            <a:pPr marL="342900" indent="-342900" defTabSz="806301">
              <a:buFont typeface="Wingdings" panose="05000000000000000000" pitchFamily="2" charset="2"/>
              <a:buChar char="ü"/>
            </a:pPr>
            <a:r>
              <a:rPr lang="en-US" sz="2000" dirty="0">
                <a:solidFill>
                  <a:srgbClr val="000000"/>
                </a:solidFill>
                <a:latin typeface="Open Sans" panose="020B0604020202020204"/>
              </a:rPr>
              <a:t>Private/ Alternative Loans </a:t>
            </a:r>
          </a:p>
          <a:p>
            <a:endParaRPr lang="en-US" dirty="0"/>
          </a:p>
        </p:txBody>
      </p:sp>
    </p:spTree>
    <p:extLst>
      <p:ext uri="{BB962C8B-B14F-4D97-AF65-F5344CB8AC3E}">
        <p14:creationId xmlns:p14="http://schemas.microsoft.com/office/powerpoint/2010/main" val="2463742766"/>
      </p:ext>
    </p:extLst>
  </p:cSld>
  <p:clrMapOvr>
    <a:masterClrMapping/>
  </p:clrMapOvr>
  <p:transition spd="slow">
    <p:wipe dir="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A8C681-67F2-4588-A9F4-65646F26A077}"/>
              </a:ext>
            </a:extLst>
          </p:cNvPr>
          <p:cNvSpPr>
            <a:spLocks noGrp="1"/>
          </p:cNvSpPr>
          <p:nvPr>
            <p:ph type="body" sz="quarter" idx="10"/>
          </p:nvPr>
        </p:nvSpPr>
        <p:spPr/>
        <p:txBody>
          <a:bodyPr/>
          <a:lstStyle/>
          <a:p>
            <a:r>
              <a:rPr lang="en-US" dirty="0"/>
              <a:t>Final Thoughts &amp; Wrap Up</a:t>
            </a:r>
          </a:p>
        </p:txBody>
      </p:sp>
    </p:spTree>
    <p:extLst>
      <p:ext uri="{BB962C8B-B14F-4D97-AF65-F5344CB8AC3E}">
        <p14:creationId xmlns:p14="http://schemas.microsoft.com/office/powerpoint/2010/main" val="2514707919"/>
      </p:ext>
    </p:extLst>
  </p:cSld>
  <p:clrMapOvr>
    <a:masterClrMapping/>
  </p:clrMapOvr>
  <p:transition spd="slow">
    <p:wipe dir="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645402050"/>
              </p:ext>
            </p:extLst>
          </p:nvPr>
        </p:nvGraphicFramePr>
        <p:xfrm>
          <a:off x="457200" y="1646238"/>
          <a:ext cx="8229600" cy="4830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prstGeom prst="rect">
            <a:avLst/>
          </a:prstGeom>
        </p:spPr>
        <p:txBody>
          <a:bodyPr/>
          <a:lstStyle/>
          <a:p>
            <a:r>
              <a:rPr lang="en-US" dirty="0"/>
              <a:t>Financial Aid Made Simple</a:t>
            </a:r>
          </a:p>
        </p:txBody>
      </p:sp>
      <p:sp>
        <p:nvSpPr>
          <p:cNvPr id="3" name="Slide Number Placeholder 2">
            <a:extLst>
              <a:ext uri="{FF2B5EF4-FFF2-40B4-BE49-F238E27FC236}">
                <a16:creationId xmlns:a16="http://schemas.microsoft.com/office/drawing/2014/main" id="{9810014D-E8E9-D848-8F6A-856E9926815C}"/>
              </a:ext>
            </a:extLst>
          </p:cNvPr>
          <p:cNvSpPr>
            <a:spLocks noGrp="1"/>
          </p:cNvSpPr>
          <p:nvPr>
            <p:ph type="sldNum" sz="quarter" idx="12"/>
          </p:nvPr>
        </p:nvSpPr>
        <p:spPr/>
        <p:txBody>
          <a:bodyPr/>
          <a:lstStyle/>
          <a:p>
            <a:fld id="{3ECAA9F2-51A7-FA4F-B019-4D81CA3B727C}" type="slidenum">
              <a:rPr lang="en-US" smtClean="0"/>
              <a:pPr/>
              <a:t>65</a:t>
            </a:fld>
            <a:endParaRPr lang="en-US" dirty="0"/>
          </a:p>
        </p:txBody>
      </p:sp>
      <p:sp>
        <p:nvSpPr>
          <p:cNvPr id="5" name="TextBox 4"/>
          <p:cNvSpPr txBox="1"/>
          <p:nvPr/>
        </p:nvSpPr>
        <p:spPr>
          <a:xfrm>
            <a:off x="228600" y="1828801"/>
            <a:ext cx="8686800" cy="1323439"/>
          </a:xfrm>
          <a:prstGeom prst="rect">
            <a:avLst/>
          </a:prstGeom>
          <a:noFill/>
        </p:spPr>
        <p:txBody>
          <a:bodyPr wrap="square" rtlCol="0">
            <a:spAutoFit/>
          </a:bodyPr>
          <a:lstStyle/>
          <a:p>
            <a:r>
              <a:rPr lang="en-US" sz="3200" b="1" dirty="0">
                <a:solidFill>
                  <a:srgbClr val="007299"/>
                </a:solidFill>
              </a:rPr>
              <a:t>5 Steps to Financial Aid</a:t>
            </a:r>
          </a:p>
          <a:p>
            <a:r>
              <a:rPr lang="en-US" sz="3200" b="1" dirty="0">
                <a:solidFill>
                  <a:srgbClr val="34437E"/>
                </a:solidFill>
              </a:rPr>
              <a:t>  </a:t>
            </a:r>
            <a:r>
              <a:rPr lang="en-US" sz="4800" b="1" dirty="0">
                <a:solidFill>
                  <a:schemeClr val="bg1"/>
                </a:solidFill>
              </a:rPr>
              <a:t>a</a:t>
            </a:r>
            <a:r>
              <a:rPr lang="en-US" sz="3200" b="1" dirty="0">
                <a:solidFill>
                  <a:srgbClr val="34437E"/>
                </a:solidFill>
              </a:rPr>
              <a:t> </a:t>
            </a:r>
            <a:r>
              <a:rPr lang="en-US" sz="1600" b="1" dirty="0">
                <a:solidFill>
                  <a:srgbClr val="007299"/>
                </a:solidFill>
              </a:rPr>
              <a:t>Step 1                  Step 2                  Step 3                   Step 4                  Step 5  </a:t>
            </a:r>
          </a:p>
        </p:txBody>
      </p:sp>
    </p:spTree>
    <p:extLst>
      <p:ext uri="{BB962C8B-B14F-4D97-AF65-F5344CB8AC3E}">
        <p14:creationId xmlns:p14="http://schemas.microsoft.com/office/powerpoint/2010/main" val="2078108553"/>
      </p:ext>
    </p:extLst>
  </p:cSld>
  <p:clrMapOvr>
    <a:masterClrMapping/>
  </p:clrMapOvr>
  <p:transition spd="slow">
    <p:wipe dir="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9CBDBE98-BAED-FC42-8950-8D8928846EF4}"/>
              </a:ext>
            </a:extLst>
          </p:cNvPr>
          <p:cNvSpPr/>
          <p:nvPr/>
        </p:nvSpPr>
        <p:spPr>
          <a:xfrm>
            <a:off x="7010400" y="649648"/>
            <a:ext cx="1676400" cy="1676400"/>
          </a:xfrm>
          <a:prstGeom prst="ellipse">
            <a:avLst/>
          </a:prstGeom>
          <a:solidFill>
            <a:srgbClr val="7427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4437E"/>
              </a:solidFill>
            </a:endParaRPr>
          </a:p>
        </p:txBody>
      </p:sp>
      <p:sp>
        <p:nvSpPr>
          <p:cNvPr id="3" name="Title 1"/>
          <p:cNvSpPr>
            <a:spLocks noGrp="1"/>
          </p:cNvSpPr>
          <p:nvPr>
            <p:ph type="title"/>
          </p:nvPr>
        </p:nvSpPr>
        <p:spPr>
          <a:prstGeom prst="rect">
            <a:avLst/>
          </a:prstGeom>
        </p:spPr>
        <p:txBody>
          <a:bodyPr/>
          <a:lstStyle/>
          <a:p>
            <a:r>
              <a:rPr lang="en-US" dirty="0"/>
              <a:t>What Can You Do Now?</a:t>
            </a:r>
          </a:p>
        </p:txBody>
      </p:sp>
      <p:sp>
        <p:nvSpPr>
          <p:cNvPr id="4" name="Slide Number Placeholder 3">
            <a:extLst>
              <a:ext uri="{FF2B5EF4-FFF2-40B4-BE49-F238E27FC236}">
                <a16:creationId xmlns:a16="http://schemas.microsoft.com/office/drawing/2014/main" id="{41FB18A8-96F0-274D-BF91-365EBD11A8EF}"/>
              </a:ext>
            </a:extLst>
          </p:cNvPr>
          <p:cNvSpPr>
            <a:spLocks noGrp="1"/>
          </p:cNvSpPr>
          <p:nvPr>
            <p:ph type="sldNum" sz="quarter" idx="12"/>
          </p:nvPr>
        </p:nvSpPr>
        <p:spPr/>
        <p:txBody>
          <a:bodyPr/>
          <a:lstStyle/>
          <a:p>
            <a:fld id="{3ECAA9F2-51A7-FA4F-B019-4D81CA3B727C}" type="slidenum">
              <a:rPr lang="en-US" smtClean="0"/>
              <a:pPr/>
              <a:t>66</a:t>
            </a:fld>
            <a:endParaRPr lang="en-US" dirty="0"/>
          </a:p>
        </p:txBody>
      </p:sp>
      <p:graphicFrame>
        <p:nvGraphicFramePr>
          <p:cNvPr id="2" name="Diagram 1"/>
          <p:cNvGraphicFramePr/>
          <p:nvPr>
            <p:extLst>
              <p:ext uri="{D42A27DB-BD31-4B8C-83A1-F6EECF244321}">
                <p14:modId xmlns:p14="http://schemas.microsoft.com/office/powerpoint/2010/main" val="3118952105"/>
              </p:ext>
            </p:extLst>
          </p:nvPr>
        </p:nvGraphicFramePr>
        <p:xfrm>
          <a:off x="1524000" y="2026557"/>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descr="Clock &amp; Calendar.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228840" y="921313"/>
            <a:ext cx="1143000" cy="1165975"/>
          </a:xfrm>
          <a:prstGeom prst="rect">
            <a:avLst/>
          </a:prstGeom>
        </p:spPr>
      </p:pic>
    </p:spTree>
    <p:extLst>
      <p:ext uri="{BB962C8B-B14F-4D97-AF65-F5344CB8AC3E}">
        <p14:creationId xmlns:p14="http://schemas.microsoft.com/office/powerpoint/2010/main" val="524019542"/>
      </p:ext>
    </p:extLst>
  </p:cSld>
  <p:clrMapOvr>
    <a:masterClrMapping/>
  </p:clrMapOvr>
  <p:transition spd="slow">
    <p:wipe dir="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398" y="1"/>
            <a:ext cx="9254434" cy="6347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35" name="Shape 735"/>
          <p:cNvSpPr/>
          <p:nvPr/>
        </p:nvSpPr>
        <p:spPr>
          <a:xfrm>
            <a:off x="371827" y="4775918"/>
            <a:ext cx="8420986" cy="1938991"/>
          </a:xfrm>
          <a:prstGeom prst="rect">
            <a:avLst/>
          </a:prstGeom>
          <a:ln/>
        </p:spPr>
        <p:style>
          <a:lnRef idx="3">
            <a:schemeClr val="lt1"/>
          </a:lnRef>
          <a:fillRef idx="1">
            <a:schemeClr val="accent1"/>
          </a:fillRef>
          <a:effectRef idx="1">
            <a:schemeClr val="accent1"/>
          </a:effectRef>
          <a:fontRef idx="minor">
            <a:schemeClr val="lt1"/>
          </a:fontRef>
        </p:style>
        <p:txBody>
          <a:bodyPr lIns="89882" tIns="44929" rIns="89882" bIns="44929" anchor="t" anchorCtr="0">
            <a:noAutofit/>
          </a:bodyPr>
          <a:lstStyle/>
          <a:p>
            <a:pPr defTabSz="806301">
              <a:buSzPct val="25000"/>
            </a:pPr>
            <a:r>
              <a:rPr lang="en-US" sz="3971" kern="0" dirty="0">
                <a:solidFill>
                  <a:srgbClr val="FFFFFF"/>
                </a:solidFill>
                <a:latin typeface="Open Sans" panose="020B0604020202020204"/>
                <a:ea typeface="Arial"/>
                <a:cs typeface="Arial"/>
                <a:sym typeface="Arial"/>
              </a:rPr>
              <a:t>Review and consider all options.  Sometimes the best fit is not the first school choice.</a:t>
            </a:r>
          </a:p>
        </p:txBody>
      </p:sp>
    </p:spTree>
    <p:extLst>
      <p:ext uri="{BB962C8B-B14F-4D97-AF65-F5344CB8AC3E}">
        <p14:creationId xmlns:p14="http://schemas.microsoft.com/office/powerpoint/2010/main" val="32978208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47F0AE7F-7341-BF44-BEE0-636979F912F4}"/>
              </a:ext>
            </a:extLst>
          </p:cNvPr>
          <p:cNvSpPr/>
          <p:nvPr/>
        </p:nvSpPr>
        <p:spPr>
          <a:xfrm>
            <a:off x="7010400" y="649648"/>
            <a:ext cx="1676400" cy="1676400"/>
          </a:xfrm>
          <a:prstGeom prst="ellipse">
            <a:avLst/>
          </a:prstGeom>
          <a:solidFill>
            <a:srgbClr val="7427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4437E"/>
              </a:solidFill>
            </a:endParaRPr>
          </a:p>
        </p:txBody>
      </p:sp>
      <p:sp>
        <p:nvSpPr>
          <p:cNvPr id="4" name="Content Placeholder 2"/>
          <p:cNvSpPr>
            <a:spLocks noGrp="1"/>
          </p:cNvSpPr>
          <p:nvPr>
            <p:ph idx="1"/>
          </p:nvPr>
        </p:nvSpPr>
        <p:spPr>
          <a:prstGeom prst="rect">
            <a:avLst/>
          </a:prstGeom>
        </p:spPr>
        <p:txBody>
          <a:bodyPr>
            <a:normAutofit/>
          </a:bodyPr>
          <a:lstStyle/>
          <a:p>
            <a:r>
              <a:rPr lang="en-US" b="1" dirty="0">
                <a:solidFill>
                  <a:srgbClr val="36692C"/>
                </a:solidFill>
              </a:rPr>
              <a:t>PHEAA.org</a:t>
            </a:r>
          </a:p>
          <a:p>
            <a:r>
              <a:rPr lang="en-US" b="1" dirty="0">
                <a:solidFill>
                  <a:srgbClr val="36692C"/>
                </a:solidFill>
              </a:rPr>
              <a:t>EducationPlanner.org</a:t>
            </a:r>
            <a:r>
              <a:rPr lang="en-US" dirty="0"/>
              <a:t> </a:t>
            </a:r>
          </a:p>
          <a:p>
            <a:r>
              <a:rPr lang="en-US" b="1" dirty="0">
                <a:solidFill>
                  <a:srgbClr val="36692C"/>
                </a:solidFill>
              </a:rPr>
              <a:t>MySmartBorrowing.org</a:t>
            </a:r>
          </a:p>
          <a:p>
            <a:r>
              <a:rPr lang="en-US" b="1" dirty="0">
                <a:solidFill>
                  <a:srgbClr val="36692C"/>
                </a:solidFill>
              </a:rPr>
              <a:t>StudentAid.gov</a:t>
            </a:r>
            <a:r>
              <a:rPr lang="en-US" dirty="0"/>
              <a:t> – The one-stop shop site for all financial aid information.</a:t>
            </a:r>
          </a:p>
          <a:p>
            <a:r>
              <a:rPr lang="en-US" b="1" dirty="0">
                <a:solidFill>
                  <a:schemeClr val="accent2"/>
                </a:solidFill>
              </a:rPr>
              <a:t>StudentAid.gov/FAFSA </a:t>
            </a:r>
            <a:r>
              <a:rPr lang="en-US" dirty="0"/>
              <a:t>– Direct link to the FAFSA</a:t>
            </a:r>
            <a:endParaRPr lang="en-US" b="1" dirty="0">
              <a:solidFill>
                <a:srgbClr val="36692C"/>
              </a:solidFill>
            </a:endParaRPr>
          </a:p>
          <a:p>
            <a:r>
              <a:rPr lang="en-US" dirty="0"/>
              <a:t>PHEAA toll free: 800-692-7392</a:t>
            </a:r>
          </a:p>
          <a:p>
            <a:r>
              <a:rPr lang="en-US" dirty="0"/>
              <a:t>Federal Student Aid Info Center: 800-433-3243</a:t>
            </a:r>
            <a:endParaRPr lang="en-US" b="1" dirty="0">
              <a:solidFill>
                <a:srgbClr val="36692C"/>
              </a:solidFill>
            </a:endParaRPr>
          </a:p>
        </p:txBody>
      </p:sp>
      <p:sp>
        <p:nvSpPr>
          <p:cNvPr id="3" name="Title 1"/>
          <p:cNvSpPr>
            <a:spLocks noGrp="1"/>
          </p:cNvSpPr>
          <p:nvPr>
            <p:ph type="title"/>
          </p:nvPr>
        </p:nvSpPr>
        <p:spPr>
          <a:prstGeom prst="rect">
            <a:avLst/>
          </a:prstGeom>
        </p:spPr>
        <p:txBody>
          <a:bodyPr/>
          <a:lstStyle/>
          <a:p>
            <a:r>
              <a:rPr lang="en-US" dirty="0"/>
              <a:t>Use Your Resources</a:t>
            </a:r>
          </a:p>
        </p:txBody>
      </p:sp>
      <p:sp>
        <p:nvSpPr>
          <p:cNvPr id="2" name="Slide Number Placeholder 1">
            <a:extLst>
              <a:ext uri="{FF2B5EF4-FFF2-40B4-BE49-F238E27FC236}">
                <a16:creationId xmlns:a16="http://schemas.microsoft.com/office/drawing/2014/main" id="{330DA8BC-B125-4443-99EB-FD2A3A66BF11}"/>
              </a:ext>
            </a:extLst>
          </p:cNvPr>
          <p:cNvSpPr>
            <a:spLocks noGrp="1"/>
          </p:cNvSpPr>
          <p:nvPr>
            <p:ph type="sldNum" sz="quarter" idx="12"/>
          </p:nvPr>
        </p:nvSpPr>
        <p:spPr/>
        <p:txBody>
          <a:bodyPr/>
          <a:lstStyle/>
          <a:p>
            <a:fld id="{3ECAA9F2-51A7-FA4F-B019-4D81CA3B727C}" type="slidenum">
              <a:rPr lang="en-US" smtClean="0"/>
              <a:pPr/>
              <a:t>68</a:t>
            </a:fld>
            <a:endParaRPr lang="en-US" dirty="0"/>
          </a:p>
        </p:txBody>
      </p:sp>
      <p:pic>
        <p:nvPicPr>
          <p:cNvPr id="8" name="Picture 7" descr="Orion_flat-tv (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15200" y="1034811"/>
            <a:ext cx="1060704" cy="951266"/>
          </a:xfrm>
          <a:prstGeom prst="rect">
            <a:avLst/>
          </a:prstGeom>
        </p:spPr>
      </p:pic>
    </p:spTree>
    <p:extLst>
      <p:ext uri="{BB962C8B-B14F-4D97-AF65-F5344CB8AC3E}">
        <p14:creationId xmlns:p14="http://schemas.microsoft.com/office/powerpoint/2010/main" val="1994732937"/>
      </p:ext>
    </p:extLst>
  </p:cSld>
  <p:clrMapOvr>
    <a:masterClrMapping/>
  </p:clrMapOvr>
  <p:transition spd="slow">
    <p:wipe dir="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1D78A2D1-1BBB-2549-973E-E19ED4BACC5C}"/>
              </a:ext>
            </a:extLst>
          </p:cNvPr>
          <p:cNvSpPr txBox="1">
            <a:spLocks/>
          </p:cNvSpPr>
          <p:nvPr/>
        </p:nvSpPr>
        <p:spPr>
          <a:xfrm>
            <a:off x="304800" y="2555875"/>
            <a:ext cx="8534400" cy="1558925"/>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7200" b="1" dirty="0">
                <a:solidFill>
                  <a:srgbClr val="FFFFFF"/>
                </a:solidFill>
                <a:latin typeface="+mj-lt"/>
                <a:cs typeface="Open Sans"/>
              </a:rPr>
              <a:t>QUESTIONS?</a:t>
            </a:r>
          </a:p>
          <a:p>
            <a:pPr marL="0" indent="0" algn="ctr">
              <a:buFont typeface="Arial" pitchFamily="34" charset="0"/>
              <a:buNone/>
            </a:pPr>
            <a:r>
              <a:rPr lang="en-US" sz="4000" b="1" dirty="0"/>
              <a:t>Jonathan Warner</a:t>
            </a:r>
          </a:p>
          <a:p>
            <a:pPr marL="0" indent="0" algn="ctr">
              <a:buFont typeface="Arial" pitchFamily="34" charset="0"/>
              <a:buNone/>
            </a:pPr>
            <a:r>
              <a:rPr lang="en-US" sz="4000" b="1" dirty="0"/>
              <a:t>jonathan.warner@pheaa.org</a:t>
            </a:r>
          </a:p>
        </p:txBody>
      </p:sp>
    </p:spTree>
    <p:extLst>
      <p:ext uri="{BB962C8B-B14F-4D97-AF65-F5344CB8AC3E}">
        <p14:creationId xmlns:p14="http://schemas.microsoft.com/office/powerpoint/2010/main" val="2020156927"/>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7F1C74D7-C6BC-41A8-AC56-E7744B8C1DB8}"/>
              </a:ext>
            </a:extLst>
          </p:cNvPr>
          <p:cNvSpPr>
            <a:spLocks noGrp="1"/>
          </p:cNvSpPr>
          <p:nvPr>
            <p:ph type="title"/>
          </p:nvPr>
        </p:nvSpPr>
        <p:spPr>
          <a:xfrm>
            <a:off x="480060" y="325369"/>
            <a:ext cx="3276451" cy="1956841"/>
          </a:xfrm>
        </p:spPr>
        <p:txBody>
          <a:bodyPr vert="horz" lIns="91440" tIns="45720" rIns="91440" bIns="45720" rtlCol="0" anchor="b">
            <a:normAutofit/>
          </a:bodyPr>
          <a:lstStyle/>
          <a:p>
            <a:pPr>
              <a:lnSpc>
                <a:spcPct val="90000"/>
              </a:lnSpc>
            </a:pPr>
            <a:r>
              <a:rPr lang="en-US" sz="4300" dirty="0">
                <a:solidFill>
                  <a:schemeClr val="tx1"/>
                </a:solidFill>
              </a:rPr>
              <a:t>Cost of Attendance</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4DF2D159-2CDE-45D5-9BB6-DD8776D0F35F}"/>
              </a:ext>
            </a:extLst>
          </p:cNvPr>
          <p:cNvSpPr>
            <a:spLocks noGrp="1"/>
          </p:cNvSpPr>
          <p:nvPr>
            <p:ph idx="1"/>
          </p:nvPr>
        </p:nvSpPr>
        <p:spPr>
          <a:xfrm>
            <a:off x="480060" y="2872899"/>
            <a:ext cx="3182691" cy="3320668"/>
          </a:xfrm>
        </p:spPr>
        <p:txBody>
          <a:bodyPr vert="horz" lIns="91440" tIns="45720" rIns="91440" bIns="45720" rtlCol="0">
            <a:normAutofit/>
          </a:bodyPr>
          <a:lstStyle/>
          <a:p>
            <a:pPr marL="0" lvl="0" indent="0">
              <a:lnSpc>
                <a:spcPct val="90000"/>
              </a:lnSpc>
              <a:spcBef>
                <a:spcPts val="0"/>
              </a:spcBef>
              <a:spcAft>
                <a:spcPts val="0"/>
              </a:spcAft>
              <a:buClrTx/>
              <a:buNone/>
            </a:pPr>
            <a:r>
              <a:rPr lang="en-US" sz="1900" dirty="0">
                <a:effectLst>
                  <a:outerShdw blurRad="38100" dist="38100" dir="2700000" algn="tl">
                    <a:srgbClr val="000000">
                      <a:alpha val="43137"/>
                    </a:srgbClr>
                  </a:outerShdw>
                </a:effectLst>
                <a:cs typeface="+mn-cs"/>
              </a:rPr>
              <a:t>Direct Costs – What you are billed for:</a:t>
            </a:r>
          </a:p>
          <a:p>
            <a:pPr>
              <a:lnSpc>
                <a:spcPct val="90000"/>
              </a:lnSpc>
              <a:spcBef>
                <a:spcPts val="0"/>
              </a:spcBef>
              <a:spcAft>
                <a:spcPts val="0"/>
              </a:spcAft>
              <a:buClrTx/>
            </a:pPr>
            <a:r>
              <a:rPr lang="en-US" sz="1900" b="1" dirty="0">
                <a:effectLst>
                  <a:outerShdw blurRad="38100" dist="38100" dir="2700000" algn="tl">
                    <a:srgbClr val="000000">
                      <a:alpha val="43137"/>
                    </a:srgbClr>
                  </a:outerShdw>
                </a:effectLst>
                <a:cs typeface="+mn-cs"/>
              </a:rPr>
              <a:t>Tuition</a:t>
            </a:r>
          </a:p>
          <a:p>
            <a:pPr>
              <a:lnSpc>
                <a:spcPct val="90000"/>
              </a:lnSpc>
              <a:spcBef>
                <a:spcPts val="0"/>
              </a:spcBef>
              <a:spcAft>
                <a:spcPts val="0"/>
              </a:spcAft>
              <a:buClrTx/>
            </a:pPr>
            <a:r>
              <a:rPr lang="en-US" sz="1900" b="1" dirty="0">
                <a:effectLst>
                  <a:outerShdw blurRad="38100" dist="38100" dir="2700000" algn="tl">
                    <a:srgbClr val="000000">
                      <a:alpha val="43137"/>
                    </a:srgbClr>
                  </a:outerShdw>
                </a:effectLst>
                <a:cs typeface="+mn-cs"/>
              </a:rPr>
              <a:t>Fees</a:t>
            </a:r>
          </a:p>
          <a:p>
            <a:pPr>
              <a:lnSpc>
                <a:spcPct val="90000"/>
              </a:lnSpc>
              <a:spcBef>
                <a:spcPts val="0"/>
              </a:spcBef>
              <a:spcAft>
                <a:spcPts val="0"/>
              </a:spcAft>
              <a:buClrTx/>
            </a:pPr>
            <a:r>
              <a:rPr lang="en-US" sz="1900" b="1" dirty="0">
                <a:effectLst>
                  <a:outerShdw blurRad="38100" dist="38100" dir="2700000" algn="tl">
                    <a:srgbClr val="000000">
                      <a:alpha val="43137"/>
                    </a:srgbClr>
                  </a:outerShdw>
                </a:effectLst>
                <a:cs typeface="+mn-cs"/>
              </a:rPr>
              <a:t>Residence hall </a:t>
            </a:r>
          </a:p>
          <a:p>
            <a:pPr>
              <a:lnSpc>
                <a:spcPct val="90000"/>
              </a:lnSpc>
              <a:spcBef>
                <a:spcPts val="0"/>
              </a:spcBef>
              <a:spcAft>
                <a:spcPts val="0"/>
              </a:spcAft>
              <a:buClrTx/>
            </a:pPr>
            <a:r>
              <a:rPr lang="en-US" sz="1900" b="1" dirty="0">
                <a:effectLst>
                  <a:outerShdw blurRad="38100" dist="38100" dir="2700000" algn="tl">
                    <a:srgbClr val="000000">
                      <a:alpha val="43137"/>
                    </a:srgbClr>
                  </a:outerShdw>
                </a:effectLst>
                <a:cs typeface="+mn-cs"/>
              </a:rPr>
              <a:t>Meal plan</a:t>
            </a:r>
          </a:p>
          <a:p>
            <a:pPr marL="0" lvl="0" indent="-228600">
              <a:lnSpc>
                <a:spcPct val="90000"/>
              </a:lnSpc>
              <a:spcBef>
                <a:spcPts val="0"/>
              </a:spcBef>
              <a:spcAft>
                <a:spcPts val="0"/>
              </a:spcAft>
              <a:buClrTx/>
            </a:pPr>
            <a:endParaRPr lang="en-US" sz="1900" b="1" dirty="0">
              <a:effectLst>
                <a:outerShdw blurRad="38100" dist="38100" dir="2700000" algn="tl">
                  <a:srgbClr val="000000">
                    <a:alpha val="43137"/>
                  </a:srgbClr>
                </a:outerShdw>
              </a:effectLst>
              <a:cs typeface="+mn-cs"/>
            </a:endParaRPr>
          </a:p>
          <a:p>
            <a:pPr marL="0" lvl="0" indent="0">
              <a:lnSpc>
                <a:spcPct val="90000"/>
              </a:lnSpc>
              <a:spcBef>
                <a:spcPts val="0"/>
              </a:spcBef>
              <a:spcAft>
                <a:spcPts val="0"/>
              </a:spcAft>
              <a:buClrTx/>
              <a:buNone/>
            </a:pPr>
            <a:r>
              <a:rPr lang="en-US" sz="1900" dirty="0">
                <a:effectLst>
                  <a:outerShdw blurRad="38100" dist="38100" dir="2700000" algn="tl">
                    <a:srgbClr val="000000">
                      <a:alpha val="43137"/>
                    </a:srgbClr>
                  </a:outerShdw>
                </a:effectLst>
                <a:cs typeface="+mn-cs"/>
              </a:rPr>
              <a:t>Other expenses to consider:</a:t>
            </a:r>
          </a:p>
          <a:p>
            <a:pPr>
              <a:lnSpc>
                <a:spcPct val="90000"/>
              </a:lnSpc>
              <a:spcBef>
                <a:spcPts val="0"/>
              </a:spcBef>
              <a:spcAft>
                <a:spcPts val="0"/>
              </a:spcAft>
              <a:buClrTx/>
            </a:pPr>
            <a:r>
              <a:rPr lang="en-US" sz="1900" b="1" dirty="0">
                <a:effectLst>
                  <a:outerShdw blurRad="38100" dist="38100" dir="2700000" algn="tl">
                    <a:srgbClr val="000000">
                      <a:alpha val="43137"/>
                    </a:srgbClr>
                  </a:outerShdw>
                </a:effectLst>
                <a:cs typeface="+mn-cs"/>
              </a:rPr>
              <a:t>Books and Supplies Living Expenses Transportation</a:t>
            </a:r>
          </a:p>
          <a:p>
            <a:pPr indent="-228600">
              <a:lnSpc>
                <a:spcPct val="90000"/>
              </a:lnSpc>
            </a:pPr>
            <a:endParaRPr lang="en-US" sz="1900" dirty="0">
              <a:cs typeface="+mn-cs"/>
            </a:endParaRPr>
          </a:p>
        </p:txBody>
      </p:sp>
      <p:pic>
        <p:nvPicPr>
          <p:cNvPr id="6" name="Picture 5" descr="A picture containing text, indoor, wall, floor&#10;&#10;Description automatically generated">
            <a:extLst>
              <a:ext uri="{FF2B5EF4-FFF2-40B4-BE49-F238E27FC236}">
                <a16:creationId xmlns:a16="http://schemas.microsoft.com/office/drawing/2014/main" id="{8CF21D86-DB8D-41E1-8F5E-6A96482131D6}"/>
              </a:ext>
            </a:extLst>
          </p:cNvPr>
          <p:cNvPicPr>
            <a:picLocks noChangeAspect="1"/>
          </p:cNvPicPr>
          <p:nvPr/>
        </p:nvPicPr>
        <p:blipFill rotWithShape="1">
          <a:blip r:embed="rId2">
            <a:extLst>
              <a:ext uri="{28A0092B-C50C-407E-A947-70E740481C1C}">
                <a14:useLocalDpi xmlns:a14="http://schemas.microsoft.com/office/drawing/2010/main" val="0"/>
              </a:ext>
            </a:extLst>
          </a:blip>
          <a:srcRect b="303"/>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Slide Number Placeholder 2">
            <a:extLst>
              <a:ext uri="{FF2B5EF4-FFF2-40B4-BE49-F238E27FC236}">
                <a16:creationId xmlns:a16="http://schemas.microsoft.com/office/drawing/2014/main" id="{A751ECF4-48CB-4A56-8D5F-C32B0EB17A4C}"/>
              </a:ext>
            </a:extLst>
          </p:cNvPr>
          <p:cNvSpPr>
            <a:spLocks noGrp="1"/>
          </p:cNvSpPr>
          <p:nvPr>
            <p:ph type="sldNum" sz="quarter" idx="12"/>
          </p:nvPr>
        </p:nvSpPr>
        <p:spPr>
          <a:xfrm>
            <a:off x="7829550" y="6356350"/>
            <a:ext cx="685800" cy="365125"/>
          </a:xfrm>
        </p:spPr>
        <p:txBody>
          <a:bodyPr vert="horz" lIns="91440" tIns="45720" rIns="91440" bIns="45720" rtlCol="0" anchor="ctr">
            <a:normAutofit/>
          </a:bodyPr>
          <a:lstStyle/>
          <a:p>
            <a:pPr>
              <a:spcAft>
                <a:spcPts val="600"/>
              </a:spcAft>
              <a:defRPr/>
            </a:pPr>
            <a:fld id="{3ECAA9F2-51A7-FA4F-B019-4D81CA3B727C}" type="slidenum">
              <a:rPr lang="en-US" sz="1200">
                <a:latin typeface="Calibri" panose="020F0502020204030204"/>
              </a:rPr>
              <a:pPr>
                <a:spcAft>
                  <a:spcPts val="600"/>
                </a:spcAft>
                <a:defRPr/>
              </a:pPr>
              <a:t>7</a:t>
            </a:fld>
            <a:endParaRPr lang="en-US" sz="1200" dirty="0">
              <a:latin typeface="Calibri" panose="020F0502020204030204"/>
            </a:endParaRPr>
          </a:p>
        </p:txBody>
      </p:sp>
    </p:spTree>
    <p:extLst>
      <p:ext uri="{BB962C8B-B14F-4D97-AF65-F5344CB8AC3E}">
        <p14:creationId xmlns:p14="http://schemas.microsoft.com/office/powerpoint/2010/main" val="2344781571"/>
      </p:ext>
    </p:extLst>
  </p:cSld>
  <p:clrMapOvr>
    <a:masterClrMapping/>
  </p:clrMapOvr>
  <p:transition spd="slow">
    <p:wipe dir="r"/>
  </p:transition>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5FC9F4D-0ADF-4C16-9422-197814112BE8}"/>
              </a:ext>
            </a:extLst>
          </p:cNvPr>
          <p:cNvSpPr>
            <a:spLocks noGrp="1"/>
          </p:cNvSpPr>
          <p:nvPr>
            <p:ph type="sldNum" sz="quarter" idx="12"/>
          </p:nvPr>
        </p:nvSpPr>
        <p:spPr/>
        <p:txBody>
          <a:bodyPr/>
          <a:lstStyle/>
          <a:p>
            <a:fld id="{3ECAA9F2-51A7-FA4F-B019-4D81CA3B727C}" type="slidenum">
              <a:rPr lang="en-US" smtClean="0"/>
              <a:pPr/>
              <a:t>70</a:t>
            </a:fld>
            <a:endParaRPr lang="en-US" dirty="0"/>
          </a:p>
        </p:txBody>
      </p:sp>
      <p:sp>
        <p:nvSpPr>
          <p:cNvPr id="4" name="Title 3">
            <a:extLst>
              <a:ext uri="{FF2B5EF4-FFF2-40B4-BE49-F238E27FC236}">
                <a16:creationId xmlns:a16="http://schemas.microsoft.com/office/drawing/2014/main" id="{26045ED0-C388-4144-87D1-952741F3408B}"/>
              </a:ext>
            </a:extLst>
          </p:cNvPr>
          <p:cNvSpPr>
            <a:spLocks noGrp="1"/>
          </p:cNvSpPr>
          <p:nvPr>
            <p:ph type="title"/>
          </p:nvPr>
        </p:nvSpPr>
        <p:spPr/>
        <p:txBody>
          <a:bodyPr>
            <a:normAutofit fontScale="90000"/>
          </a:bodyPr>
          <a:lstStyle/>
          <a:p>
            <a:r>
              <a:rPr lang="en-US" dirty="0"/>
              <a:t>Scholarship Advice from High School Students</a:t>
            </a:r>
          </a:p>
        </p:txBody>
      </p:sp>
      <p:sp>
        <p:nvSpPr>
          <p:cNvPr id="5" name="Speech Bubble: Oval 4">
            <a:extLst>
              <a:ext uri="{FF2B5EF4-FFF2-40B4-BE49-F238E27FC236}">
                <a16:creationId xmlns:a16="http://schemas.microsoft.com/office/drawing/2014/main" id="{7936F1C7-7E6D-4F51-8BDE-4CA6E403CFFF}"/>
              </a:ext>
            </a:extLst>
          </p:cNvPr>
          <p:cNvSpPr/>
          <p:nvPr/>
        </p:nvSpPr>
        <p:spPr>
          <a:xfrm>
            <a:off x="5715000" y="1447800"/>
            <a:ext cx="2552700" cy="2362200"/>
          </a:xfrm>
          <a:prstGeom prst="wedgeEllipseCallout">
            <a:avLst>
              <a:gd name="adj1" fmla="val -72065"/>
              <a:gd name="adj2" fmla="val 36393"/>
            </a:avLst>
          </a:prstGeom>
          <a:noFill/>
          <a:ln w="19050">
            <a:solidFill>
              <a:srgbClr val="41762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DECB0D3-4B73-4247-8DE7-1E7B52BCC806}"/>
              </a:ext>
            </a:extLst>
          </p:cNvPr>
          <p:cNvSpPr txBox="1"/>
          <p:nvPr/>
        </p:nvSpPr>
        <p:spPr>
          <a:xfrm>
            <a:off x="6134100" y="1916230"/>
            <a:ext cx="2133600" cy="1477328"/>
          </a:xfrm>
          <a:prstGeom prst="rect">
            <a:avLst/>
          </a:prstGeom>
          <a:noFill/>
        </p:spPr>
        <p:txBody>
          <a:bodyPr wrap="square" rtlCol="0">
            <a:spAutoFit/>
          </a:bodyPr>
          <a:lstStyle/>
          <a:p>
            <a:r>
              <a:rPr lang="en-US" dirty="0"/>
              <a:t>Its better to start as soon as possible, instead of rushing in your senior year.</a:t>
            </a:r>
          </a:p>
        </p:txBody>
      </p:sp>
      <p:sp>
        <p:nvSpPr>
          <p:cNvPr id="7" name="Speech Bubble: Oval 6">
            <a:extLst>
              <a:ext uri="{FF2B5EF4-FFF2-40B4-BE49-F238E27FC236}">
                <a16:creationId xmlns:a16="http://schemas.microsoft.com/office/drawing/2014/main" id="{5AD5515B-45EC-43A2-BACA-41FCAEA9E041}"/>
              </a:ext>
            </a:extLst>
          </p:cNvPr>
          <p:cNvSpPr/>
          <p:nvPr/>
        </p:nvSpPr>
        <p:spPr>
          <a:xfrm>
            <a:off x="0" y="4495800"/>
            <a:ext cx="3886200" cy="2133600"/>
          </a:xfrm>
          <a:prstGeom prst="wedgeEllipseCallout">
            <a:avLst>
              <a:gd name="adj1" fmla="val 58139"/>
              <a:gd name="adj2" fmla="val 53653"/>
            </a:avLst>
          </a:prstGeom>
          <a:noFill/>
          <a:ln w="19050">
            <a:solidFill>
              <a:srgbClr val="41762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249152F3-1848-4AB4-8E2F-69DCFD2C1430}"/>
              </a:ext>
            </a:extLst>
          </p:cNvPr>
          <p:cNvSpPr txBox="1"/>
          <p:nvPr/>
        </p:nvSpPr>
        <p:spPr>
          <a:xfrm>
            <a:off x="685800" y="4876800"/>
            <a:ext cx="2743200" cy="1200329"/>
          </a:xfrm>
          <a:prstGeom prst="rect">
            <a:avLst/>
          </a:prstGeom>
          <a:noFill/>
        </p:spPr>
        <p:txBody>
          <a:bodyPr wrap="square" rtlCol="0">
            <a:spAutoFit/>
          </a:bodyPr>
          <a:lstStyle/>
          <a:p>
            <a:r>
              <a:rPr lang="en-US" dirty="0"/>
              <a:t>Do not underestimate the power of small, local scholarships. Small</a:t>
            </a:r>
          </a:p>
          <a:p>
            <a:r>
              <a:rPr lang="en-US" dirty="0"/>
              <a:t>scholarships can add up.</a:t>
            </a:r>
          </a:p>
        </p:txBody>
      </p:sp>
      <p:sp>
        <p:nvSpPr>
          <p:cNvPr id="9" name="Speech Bubble: Oval 8">
            <a:extLst>
              <a:ext uri="{FF2B5EF4-FFF2-40B4-BE49-F238E27FC236}">
                <a16:creationId xmlns:a16="http://schemas.microsoft.com/office/drawing/2014/main" id="{5B267EB5-F8F2-47C0-B09E-D6CD99381834}"/>
              </a:ext>
            </a:extLst>
          </p:cNvPr>
          <p:cNvSpPr/>
          <p:nvPr/>
        </p:nvSpPr>
        <p:spPr>
          <a:xfrm>
            <a:off x="304800" y="1485900"/>
            <a:ext cx="4024343" cy="2247900"/>
          </a:xfrm>
          <a:prstGeom prst="wedgeEllipseCallout">
            <a:avLst>
              <a:gd name="adj1" fmla="val -38783"/>
              <a:gd name="adj2" fmla="val 61527"/>
            </a:avLst>
          </a:prstGeom>
          <a:noFill/>
          <a:ln w="28575">
            <a:solidFill>
              <a:srgbClr val="41762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42B1EAD8-8560-44C6-A36B-8DFF9F027459}"/>
              </a:ext>
            </a:extLst>
          </p:cNvPr>
          <p:cNvSpPr txBox="1"/>
          <p:nvPr/>
        </p:nvSpPr>
        <p:spPr>
          <a:xfrm>
            <a:off x="847947" y="1951672"/>
            <a:ext cx="3381153" cy="1477328"/>
          </a:xfrm>
          <a:prstGeom prst="rect">
            <a:avLst/>
          </a:prstGeom>
          <a:noFill/>
        </p:spPr>
        <p:txBody>
          <a:bodyPr wrap="square" rtlCol="0">
            <a:spAutoFit/>
          </a:bodyPr>
          <a:lstStyle/>
          <a:p>
            <a:r>
              <a:rPr lang="en-US" dirty="0"/>
              <a:t>Keep trying and applying to as many as possible because the more you apply for, the more of a chance you have of getting one.</a:t>
            </a:r>
          </a:p>
        </p:txBody>
      </p:sp>
      <p:sp>
        <p:nvSpPr>
          <p:cNvPr id="11" name="Speech Bubble: Oval 10">
            <a:extLst>
              <a:ext uri="{FF2B5EF4-FFF2-40B4-BE49-F238E27FC236}">
                <a16:creationId xmlns:a16="http://schemas.microsoft.com/office/drawing/2014/main" id="{A7F30707-D22C-49E4-8BFE-88BFEB0FF978}"/>
              </a:ext>
            </a:extLst>
          </p:cNvPr>
          <p:cNvSpPr/>
          <p:nvPr/>
        </p:nvSpPr>
        <p:spPr>
          <a:xfrm>
            <a:off x="5562600" y="4572000"/>
            <a:ext cx="3200400" cy="2057400"/>
          </a:xfrm>
          <a:prstGeom prst="wedgeEllipseCallout">
            <a:avLst>
              <a:gd name="adj1" fmla="val 55247"/>
              <a:gd name="adj2" fmla="val 56298"/>
            </a:avLst>
          </a:prstGeom>
          <a:noFill/>
          <a:ln w="38100">
            <a:solidFill>
              <a:srgbClr val="41762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315A13B-DE4F-4429-A3E1-6D320E46B674}"/>
              </a:ext>
            </a:extLst>
          </p:cNvPr>
          <p:cNvSpPr txBox="1"/>
          <p:nvPr/>
        </p:nvSpPr>
        <p:spPr>
          <a:xfrm>
            <a:off x="6038850" y="4862036"/>
            <a:ext cx="2324100" cy="1477328"/>
          </a:xfrm>
          <a:prstGeom prst="rect">
            <a:avLst/>
          </a:prstGeom>
          <a:noFill/>
        </p:spPr>
        <p:txBody>
          <a:bodyPr wrap="square" rtlCol="0">
            <a:spAutoFit/>
          </a:bodyPr>
          <a:lstStyle/>
          <a:p>
            <a:r>
              <a:rPr lang="en-US" dirty="0"/>
              <a:t>Create a spreadsheet to keep track of all of the scholarships you find and plan to apply to.</a:t>
            </a:r>
          </a:p>
        </p:txBody>
      </p:sp>
    </p:spTree>
    <p:extLst>
      <p:ext uri="{BB962C8B-B14F-4D97-AF65-F5344CB8AC3E}">
        <p14:creationId xmlns:p14="http://schemas.microsoft.com/office/powerpoint/2010/main" val="3319131117"/>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8" y="448055"/>
            <a:ext cx="2560777"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 name="Title 1"/>
          <p:cNvSpPr>
            <a:spLocks noGrp="1"/>
          </p:cNvSpPr>
          <p:nvPr>
            <p:ph type="title"/>
          </p:nvPr>
        </p:nvSpPr>
        <p:spPr>
          <a:xfrm>
            <a:off x="582930" y="731519"/>
            <a:ext cx="2133893" cy="3237579"/>
          </a:xfrm>
        </p:spPr>
        <p:txBody>
          <a:bodyPr>
            <a:normAutofit/>
          </a:bodyPr>
          <a:lstStyle/>
          <a:p>
            <a:pPr marL="0" indent="0">
              <a:buNone/>
            </a:pPr>
            <a:r>
              <a:rPr lang="en-US" sz="3300" dirty="0">
                <a:solidFill>
                  <a:srgbClr val="FFFFFF"/>
                </a:solidFill>
              </a:rPr>
              <a:t>The Rule for Student Loan Borrowing</a:t>
            </a: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7" y="4419227"/>
            <a:ext cx="2560777"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3452" y="448055"/>
            <a:ext cx="5766356"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Content Placeholder 2"/>
          <p:cNvSpPr>
            <a:spLocks noGrp="1"/>
          </p:cNvSpPr>
          <p:nvPr>
            <p:ph idx="1"/>
          </p:nvPr>
        </p:nvSpPr>
        <p:spPr>
          <a:xfrm>
            <a:off x="3284781" y="686862"/>
            <a:ext cx="5278194" cy="5475129"/>
          </a:xfrm>
        </p:spPr>
        <p:txBody>
          <a:bodyPr anchor="ctr">
            <a:normAutofit/>
          </a:bodyPr>
          <a:lstStyle/>
          <a:p>
            <a:pPr marL="0" indent="0">
              <a:buNone/>
            </a:pPr>
            <a:r>
              <a:rPr lang="en-US" sz="3600" dirty="0"/>
              <a:t>Don’t borrow more to get your education than you can reasonably expect to make during your very first year in the workforce. </a:t>
            </a:r>
          </a:p>
          <a:p>
            <a:pPr marL="187452" indent="0">
              <a:buNone/>
            </a:pPr>
            <a:endParaRPr lang="en-US" sz="2300" dirty="0"/>
          </a:p>
          <a:p>
            <a:pPr marL="187452" indent="0">
              <a:buNone/>
            </a:pPr>
            <a:r>
              <a:rPr lang="en-US" sz="1400" dirty="0"/>
              <a:t>(Recommendation from the National Endowment for Financial </a:t>
            </a:r>
          </a:p>
          <a:p>
            <a:pPr marL="187452" indent="0">
              <a:buNone/>
            </a:pPr>
            <a:r>
              <a:rPr lang="en-US" sz="1400" dirty="0"/>
              <a:t>Education</a:t>
            </a:r>
            <a:r>
              <a:rPr lang="en-US" sz="1400" b="1" dirty="0"/>
              <a:t>, nefe.org</a:t>
            </a:r>
            <a:r>
              <a:rPr lang="en-US" sz="1400" dirty="0"/>
              <a:t>)</a:t>
            </a:r>
          </a:p>
        </p:txBody>
      </p:sp>
    </p:spTree>
    <p:extLst>
      <p:ext uri="{BB962C8B-B14F-4D97-AF65-F5344CB8AC3E}">
        <p14:creationId xmlns:p14="http://schemas.microsoft.com/office/powerpoint/2010/main" val="3945286586"/>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Calculator and notepad">
            <a:extLst>
              <a:ext uri="{FF2B5EF4-FFF2-40B4-BE49-F238E27FC236}">
                <a16:creationId xmlns:a16="http://schemas.microsoft.com/office/drawing/2014/main" id="{031622E5-A820-4EF7-823A-D11F1EEA85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267" t="6484" r="14557" b="-1"/>
          <a:stretch/>
        </p:blipFill>
        <p:spPr>
          <a:xfrm>
            <a:off x="2642616" y="10"/>
            <a:ext cx="6501384" cy="6857990"/>
          </a:xfrm>
          <a:prstGeom prst="rect">
            <a:avLst/>
          </a:prstGeom>
        </p:spPr>
      </p:pic>
      <p:sp>
        <p:nvSpPr>
          <p:cNvPr id="12" name="Rectangle 1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246E9E6-44ED-42B2-9E92-5FA98EE98DB4}"/>
              </a:ext>
            </a:extLst>
          </p:cNvPr>
          <p:cNvSpPr txBox="1"/>
          <p:nvPr/>
        </p:nvSpPr>
        <p:spPr>
          <a:xfrm>
            <a:off x="278320" y="1161288"/>
            <a:ext cx="3150680" cy="112471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400" b="1" dirty="0">
                <a:latin typeface="+mj-lt"/>
                <a:ea typeface="+mj-ea"/>
                <a:cs typeface="+mj-cs"/>
              </a:rPr>
              <a:t>Net Price Calculator</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D7B5265-6181-4E42-85E2-33AA22D73C50}"/>
              </a:ext>
            </a:extLst>
          </p:cNvPr>
          <p:cNvSpPr txBox="1"/>
          <p:nvPr/>
        </p:nvSpPr>
        <p:spPr>
          <a:xfrm>
            <a:off x="278320" y="2718054"/>
            <a:ext cx="4293680" cy="3655314"/>
          </a:xfrm>
          <a:prstGeom prst="rect">
            <a:avLst/>
          </a:prstGeom>
        </p:spPr>
        <p:txBody>
          <a:bodyPr vert="horz" lIns="91440" tIns="45720" rIns="91440" bIns="45720" rtlCol="0" anchor="t">
            <a:normAutofit/>
          </a:bodyPr>
          <a:lstStyle/>
          <a:p>
            <a:pPr>
              <a:lnSpc>
                <a:spcPct val="90000"/>
              </a:lnSpc>
              <a:spcAft>
                <a:spcPts val="600"/>
              </a:spcAft>
            </a:pPr>
            <a:r>
              <a:rPr lang="en-US" sz="2000" dirty="0">
                <a:latin typeface="Calibri" panose="020F0502020204030204" pitchFamily="34" charset="0"/>
                <a:cs typeface="Calibri" panose="020F0502020204030204" pitchFamily="34" charset="0"/>
              </a:rPr>
              <a:t>Provides an estimate of how much FREE Money in the form of grants and scholarships the student may be eligible for at the school based on similar student information in the previous year.</a:t>
            </a:r>
          </a:p>
          <a:p>
            <a:pPr>
              <a:lnSpc>
                <a:spcPct val="90000"/>
              </a:lnSpc>
              <a:spcAft>
                <a:spcPts val="600"/>
              </a:spcAft>
            </a:pPr>
            <a:endParaRPr lang="en-US" sz="1600" dirty="0">
              <a:latin typeface="Calibri" panose="020F0502020204030204" pitchFamily="34" charset="0"/>
              <a:cs typeface="Calibri" panose="020F0502020204030204" pitchFamily="34" charset="0"/>
            </a:endParaRPr>
          </a:p>
          <a:p>
            <a:pPr marL="285750" indent="-285750">
              <a:lnSpc>
                <a:spcPct val="90000"/>
              </a:lnSpc>
              <a:spcAft>
                <a:spcPts val="600"/>
              </a:spcAft>
              <a:buFont typeface="Arial" panose="020B0604020202020204" pitchFamily="34" charset="0"/>
              <a:buChar char="•"/>
            </a:pPr>
            <a:r>
              <a:rPr lang="en-US" sz="1600" dirty="0">
                <a:latin typeface="Calibri" panose="020F0502020204030204" pitchFamily="34" charset="0"/>
                <a:cs typeface="Calibri" panose="020F0502020204030204" pitchFamily="34" charset="0"/>
              </a:rPr>
              <a:t>All schools are required to have a net price calculator on their website</a:t>
            </a:r>
          </a:p>
          <a:p>
            <a:pPr marL="285750" indent="-285750">
              <a:lnSpc>
                <a:spcPct val="90000"/>
              </a:lnSpc>
              <a:spcAft>
                <a:spcPts val="600"/>
              </a:spcAft>
              <a:buFont typeface="Arial" panose="020B0604020202020204" pitchFamily="34" charset="0"/>
              <a:buChar char="•"/>
            </a:pPr>
            <a:r>
              <a:rPr lang="en-US" sz="1600" dirty="0">
                <a:latin typeface="Calibri" panose="020F0502020204030204" pitchFamily="34" charset="0"/>
                <a:cs typeface="Calibri" panose="020F0502020204030204" pitchFamily="34" charset="0"/>
              </a:rPr>
              <a:t>Available on collegecost.ed.gov</a:t>
            </a:r>
          </a:p>
          <a:p>
            <a:pPr>
              <a:lnSpc>
                <a:spcPct val="90000"/>
              </a:lnSpc>
              <a:spcAft>
                <a:spcPts val="600"/>
              </a:spcAft>
            </a:pPr>
            <a:endParaRPr lang="en-US" sz="1300" b="1" dirty="0"/>
          </a:p>
          <a:p>
            <a:pPr indent="-228600">
              <a:lnSpc>
                <a:spcPct val="90000"/>
              </a:lnSpc>
              <a:spcAft>
                <a:spcPts val="600"/>
              </a:spcAft>
              <a:buFont typeface="Arial" panose="020B0604020202020204" pitchFamily="34" charset="0"/>
              <a:buChar char="•"/>
            </a:pPr>
            <a:endParaRPr lang="en-US" sz="1300" dirty="0"/>
          </a:p>
        </p:txBody>
      </p:sp>
    </p:spTree>
    <p:extLst>
      <p:ext uri="{BB962C8B-B14F-4D97-AF65-F5344CB8AC3E}">
        <p14:creationId xmlns:p14="http://schemas.microsoft.com/office/powerpoint/2010/main" val="526662050"/>
      </p:ext>
    </p:extLst>
  </p:cSld>
  <p:clrMapOvr>
    <a:masterClrMapping/>
  </p:clrMapOvr>
  <p:transition spd="slow">
    <p:wipe dir="r"/>
  </p:transition>
</p:sld>
</file>

<file path=ppt/theme/theme1.xml><?xml version="1.0" encoding="utf-8"?>
<a:theme xmlns:a="http://schemas.openxmlformats.org/drawingml/2006/main" name="1_Office Theme">
  <a:themeElements>
    <a:clrScheme name="Custom 1">
      <a:dk1>
        <a:sysClr val="windowText" lastClr="000000"/>
      </a:dk1>
      <a:lt1>
        <a:sysClr val="window" lastClr="FFFFFF"/>
      </a:lt1>
      <a:dk2>
        <a:srgbClr val="141313"/>
      </a:dk2>
      <a:lt2>
        <a:srgbClr val="EEECE1"/>
      </a:lt2>
      <a:accent1>
        <a:srgbClr val="FF621D"/>
      </a:accent1>
      <a:accent2>
        <a:srgbClr val="2D6831"/>
      </a:accent2>
      <a:accent3>
        <a:srgbClr val="CD3322"/>
      </a:accent3>
      <a:accent4>
        <a:srgbClr val="005478"/>
      </a:accent4>
      <a:accent5>
        <a:srgbClr val="FCB940"/>
      </a:accent5>
      <a:accent6>
        <a:srgbClr val="E1792B"/>
      </a:accent6>
      <a:hlink>
        <a:srgbClr val="3C672B"/>
      </a:hlink>
      <a:folHlink>
        <a:srgbClr val="223E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C730C"/>
        </a:solidFill>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Custom 1">
      <a:dk1>
        <a:srgbClr val="000000"/>
      </a:dk1>
      <a:lt1>
        <a:srgbClr val="FFFFFF"/>
      </a:lt1>
      <a:dk2>
        <a:srgbClr val="000000"/>
      </a:dk2>
      <a:lt2>
        <a:srgbClr val="FFFFFF"/>
      </a:lt2>
      <a:accent1>
        <a:srgbClr val="017DAC"/>
      </a:accent1>
      <a:accent2>
        <a:srgbClr val="02A3E3"/>
      </a:accent2>
      <a:accent3>
        <a:srgbClr val="01AEC4"/>
      </a:accent3>
      <a:accent4>
        <a:srgbClr val="47812A"/>
      </a:accent4>
      <a:accent5>
        <a:srgbClr val="6BB33E"/>
      </a:accent5>
      <a:accent6>
        <a:srgbClr val="FED256"/>
      </a:accent6>
      <a:hlink>
        <a:srgbClr val="005F87"/>
      </a:hlink>
      <a:folHlink>
        <a:srgbClr val="005F87"/>
      </a:folHlink>
    </a:clrScheme>
    <a:fontScheme name="PHEAA Brand">
      <a:majorFont>
        <a:latin typeface="Roboto Slab"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Open Sans"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gency Letter Base 032420" id="{08F65A1D-8267-A04E-8D16-A4476813CC1C}" vid="{9651ED4D-0015-2D40-B745-EE22F8DAD198}"/>
    </a:ext>
  </a:extLst>
</a:theme>
</file>

<file path=ppt/theme/theme3.xml><?xml version="1.0" encoding="utf-8"?>
<a:theme xmlns:a="http://schemas.openxmlformats.org/drawingml/2006/main" name="4_Office Theme">
  <a:themeElements>
    <a:clrScheme name="Custom 4">
      <a:dk1>
        <a:sysClr val="windowText" lastClr="000000"/>
      </a:dk1>
      <a:lt1>
        <a:sysClr val="window" lastClr="FFFFFF"/>
      </a:lt1>
      <a:dk2>
        <a:srgbClr val="141313"/>
      </a:dk2>
      <a:lt2>
        <a:srgbClr val="EEECE1"/>
      </a:lt2>
      <a:accent1>
        <a:srgbClr val="0087C3"/>
      </a:accent1>
      <a:accent2>
        <a:srgbClr val="59A131"/>
      </a:accent2>
      <a:accent3>
        <a:srgbClr val="DC5A20"/>
      </a:accent3>
      <a:accent4>
        <a:srgbClr val="2B793C"/>
      </a:accent4>
      <a:accent5>
        <a:srgbClr val="F9C44A"/>
      </a:accent5>
      <a:accent6>
        <a:srgbClr val="F79646"/>
      </a:accent6>
      <a:hlink>
        <a:srgbClr val="0000FF"/>
      </a:hlink>
      <a:folHlink>
        <a:srgbClr val="1B256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Custom 1">
      <a:dk1>
        <a:srgbClr val="000000"/>
      </a:dk1>
      <a:lt1>
        <a:srgbClr val="FFFFFF"/>
      </a:lt1>
      <a:dk2>
        <a:srgbClr val="000000"/>
      </a:dk2>
      <a:lt2>
        <a:srgbClr val="FFFFFF"/>
      </a:lt2>
      <a:accent1>
        <a:srgbClr val="017DAC"/>
      </a:accent1>
      <a:accent2>
        <a:srgbClr val="02A3E3"/>
      </a:accent2>
      <a:accent3>
        <a:srgbClr val="01AEC4"/>
      </a:accent3>
      <a:accent4>
        <a:srgbClr val="47812A"/>
      </a:accent4>
      <a:accent5>
        <a:srgbClr val="6BB33E"/>
      </a:accent5>
      <a:accent6>
        <a:srgbClr val="FED256"/>
      </a:accent6>
      <a:hlink>
        <a:srgbClr val="005F87"/>
      </a:hlink>
      <a:folHlink>
        <a:srgbClr val="005F87"/>
      </a:folHlink>
    </a:clrScheme>
    <a:fontScheme name="PHEAA Brand">
      <a:majorFont>
        <a:latin typeface="Roboto Slab"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Open Sans"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gency Letter Base 032420" id="{08F65A1D-8267-A04E-8D16-A4476813CC1C}" vid="{9651ED4D-0015-2D40-B745-EE22F8DAD19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18412</TotalTime>
  <Words>4588</Words>
  <Application>Microsoft Office PowerPoint</Application>
  <PresentationFormat>On-screen Show (4:3)</PresentationFormat>
  <Paragraphs>653</Paragraphs>
  <Slides>70</Slides>
  <Notes>27</Notes>
  <HiddenSlides>1</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70</vt:i4>
      </vt:variant>
    </vt:vector>
  </HeadingPairs>
  <TitlesOfParts>
    <vt:vector size="87" baseType="lpstr">
      <vt:lpstr>Arial</vt:lpstr>
      <vt:lpstr>Bahnschrift Light</vt:lpstr>
      <vt:lpstr>Calibri</vt:lpstr>
      <vt:lpstr>Fira Sans</vt:lpstr>
      <vt:lpstr>Helvetica</vt:lpstr>
      <vt:lpstr>inherit</vt:lpstr>
      <vt:lpstr>Lucida Grande</vt:lpstr>
      <vt:lpstr>Noto Serif</vt:lpstr>
      <vt:lpstr>Open Sans</vt:lpstr>
      <vt:lpstr>Open Sans Light</vt:lpstr>
      <vt:lpstr>Open Sans SemiBold</vt:lpstr>
      <vt:lpstr>Roboto Slab</vt:lpstr>
      <vt:lpstr>Wingdings</vt:lpstr>
      <vt:lpstr>1_Office Theme</vt:lpstr>
      <vt:lpstr>Office Theme</vt:lpstr>
      <vt:lpstr>4_Office Theme</vt:lpstr>
      <vt:lpstr>2_Office Theme</vt:lpstr>
      <vt:lpstr>PowerPoint Presentation</vt:lpstr>
      <vt:lpstr>Your Presenter</vt:lpstr>
      <vt:lpstr>Topics</vt:lpstr>
      <vt:lpstr>PowerPoint Presentation</vt:lpstr>
      <vt:lpstr>Higher Education Choices</vt:lpstr>
      <vt:lpstr>Factors in Choosing a School</vt:lpstr>
      <vt:lpstr>Cost of Attendance</vt:lpstr>
      <vt:lpstr>The Rule for Student Loan Borrowing</vt:lpstr>
      <vt:lpstr>PowerPoint Presentation</vt:lpstr>
      <vt:lpstr>Ways to Reduce Your Costs</vt:lpstr>
      <vt:lpstr>PowerPoint Presentation</vt:lpstr>
      <vt:lpstr>What is Financial Aid?</vt:lpstr>
      <vt:lpstr>Funding Sources</vt:lpstr>
      <vt:lpstr>Start with the Forms</vt:lpstr>
      <vt:lpstr>CSS Profile </vt:lpstr>
      <vt:lpstr>CSS PROFILE = College Scholarship Service</vt:lpstr>
      <vt:lpstr>Know your deadlines</vt:lpstr>
      <vt:lpstr>Free Application for Federal Student Aid -  FAFSA</vt:lpstr>
      <vt:lpstr>Completing the FAFSA</vt:lpstr>
      <vt:lpstr>FAFSA – 7 Sections</vt:lpstr>
      <vt:lpstr>IRS Data Retrieval Tool (DRT)</vt:lpstr>
      <vt:lpstr>PowerPoint Presentation</vt:lpstr>
      <vt:lpstr>Create Your FSA ID Account</vt:lpstr>
      <vt:lpstr>FSA ID Tips</vt:lpstr>
      <vt:lpstr>Whose Information Goes on the FAFSA?</vt:lpstr>
      <vt:lpstr>When Is A Student Considered “Independent”?</vt:lpstr>
      <vt:lpstr>2023-2024 FAFSA Prep</vt:lpstr>
      <vt:lpstr>What is considered an asset?</vt:lpstr>
      <vt:lpstr>Confirmation Page &amp; Link to the  PA State Grant Form (SGF)</vt:lpstr>
      <vt:lpstr>Special Circumstances</vt:lpstr>
      <vt:lpstr>PowerPoint Presentation</vt:lpstr>
      <vt:lpstr>PowerPoint Presentation</vt:lpstr>
      <vt:lpstr>Increase Your Scholarship Opportunities</vt:lpstr>
      <vt:lpstr>PowerPoint Presentation</vt:lpstr>
      <vt:lpstr>Begin Searching Early</vt:lpstr>
      <vt:lpstr>Scholarship Opportunities</vt:lpstr>
      <vt:lpstr>Scholarship Search Tips</vt:lpstr>
      <vt:lpstr>Advice from Graduating Seniors</vt:lpstr>
      <vt:lpstr>PowerPoint Presentation</vt:lpstr>
      <vt:lpstr>Pennsylvania State Grant</vt:lpstr>
      <vt:lpstr>2022-23 Award Amounts</vt:lpstr>
      <vt:lpstr>2022-23 Out-of-State Awards</vt:lpstr>
      <vt:lpstr>Other State Programs</vt:lpstr>
      <vt:lpstr>PA Targeted Industry Program (PA-TIP) </vt:lpstr>
      <vt:lpstr>Federal Grants</vt:lpstr>
      <vt:lpstr>Other Federal Programs</vt:lpstr>
      <vt:lpstr>Federal Work Study</vt:lpstr>
      <vt:lpstr>PowerPoint Presentation</vt:lpstr>
      <vt:lpstr>Federal Direct Student Loans</vt:lpstr>
      <vt:lpstr>Subsidized</vt:lpstr>
      <vt:lpstr>Student Loan Borrowing Limits</vt:lpstr>
      <vt:lpstr>PowerPoint Presentation</vt:lpstr>
      <vt:lpstr>Federal Loan</vt:lpstr>
      <vt:lpstr>PowerPoint Presentation</vt:lpstr>
      <vt:lpstr>PowerPoint Presentation</vt:lpstr>
      <vt:lpstr>Private/Alternative Loans</vt:lpstr>
      <vt:lpstr>PowerPoint Presentation</vt:lpstr>
      <vt:lpstr>PowerPoint Presentation</vt:lpstr>
      <vt:lpstr>What happens after the FAFSA is Filed?</vt:lpstr>
      <vt:lpstr>Expected Family Contribution - EFC</vt:lpstr>
      <vt:lpstr>Calculating Financial Need</vt:lpstr>
      <vt:lpstr>Reviewing the Financial Aid Notification</vt:lpstr>
      <vt:lpstr>PowerPoint Presentation</vt:lpstr>
      <vt:lpstr>PowerPoint Presentation</vt:lpstr>
      <vt:lpstr>Financial Aid Made Simple</vt:lpstr>
      <vt:lpstr>What Can You Do Now?</vt:lpstr>
      <vt:lpstr>PowerPoint Presentation</vt:lpstr>
      <vt:lpstr>Use Your Resources</vt:lpstr>
      <vt:lpstr>PowerPoint Presentation</vt:lpstr>
      <vt:lpstr>Scholarship Advice from High School Students</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PHEAA</dc:creator>
  <cp:lastModifiedBy>Warner, Jonathan B</cp:lastModifiedBy>
  <cp:revision>1001</cp:revision>
  <cp:lastPrinted>2019-07-08T15:36:37Z</cp:lastPrinted>
  <dcterms:created xsi:type="dcterms:W3CDTF">2014-08-28T14:31:24Z</dcterms:created>
  <dcterms:modified xsi:type="dcterms:W3CDTF">2022-10-20T16:48:48Z</dcterms:modified>
</cp:coreProperties>
</file>